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549" r:id="rId4"/>
  </p:sldMasterIdLst>
  <p:notesMasterIdLst>
    <p:notesMasterId r:id="rId46"/>
  </p:notesMasterIdLst>
  <p:sldIdLst>
    <p:sldId id="301" r:id="rId5"/>
    <p:sldId id="312" r:id="rId6"/>
    <p:sldId id="345" r:id="rId7"/>
    <p:sldId id="346" r:id="rId8"/>
    <p:sldId id="384" r:id="rId9"/>
    <p:sldId id="385" r:id="rId10"/>
    <p:sldId id="386" r:id="rId11"/>
    <p:sldId id="387" r:id="rId12"/>
    <p:sldId id="394" r:id="rId13"/>
    <p:sldId id="395" r:id="rId14"/>
    <p:sldId id="347" r:id="rId15"/>
    <p:sldId id="388" r:id="rId16"/>
    <p:sldId id="389" r:id="rId17"/>
    <p:sldId id="390" r:id="rId18"/>
    <p:sldId id="400" r:id="rId19"/>
    <p:sldId id="391" r:id="rId20"/>
    <p:sldId id="373" r:id="rId21"/>
    <p:sldId id="374" r:id="rId22"/>
    <p:sldId id="375" r:id="rId23"/>
    <p:sldId id="376" r:id="rId24"/>
    <p:sldId id="392" r:id="rId25"/>
    <p:sldId id="396" r:id="rId26"/>
    <p:sldId id="378" r:id="rId27"/>
    <p:sldId id="393" r:id="rId28"/>
    <p:sldId id="382" r:id="rId29"/>
    <p:sldId id="351" r:id="rId30"/>
    <p:sldId id="397" r:id="rId31"/>
    <p:sldId id="398" r:id="rId32"/>
    <p:sldId id="399" r:id="rId33"/>
    <p:sldId id="353" r:id="rId34"/>
    <p:sldId id="313" r:id="rId35"/>
    <p:sldId id="314" r:id="rId36"/>
    <p:sldId id="319" r:id="rId37"/>
    <p:sldId id="321" r:id="rId38"/>
    <p:sldId id="322" r:id="rId39"/>
    <p:sldId id="317" r:id="rId40"/>
    <p:sldId id="303" r:id="rId41"/>
    <p:sldId id="315" r:id="rId42"/>
    <p:sldId id="318" r:id="rId43"/>
    <p:sldId id="336" r:id="rId44"/>
    <p:sldId id="265" r:id="rId45"/>
  </p:sldIdLst>
  <p:sldSz cx="9144000" cy="6858000" type="screen4x3"/>
  <p:notesSz cx="69977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8C800"/>
    <a:srgbClr val="AAD04B"/>
    <a:srgbClr val="B9E0F7"/>
    <a:srgbClr val="000000"/>
    <a:srgbClr val="D1E391"/>
    <a:srgbClr val="35AC46"/>
    <a:srgbClr val="00B9F2"/>
    <a:srgbClr val="007AC2"/>
    <a:srgbClr val="464646"/>
    <a:srgbClr val="2A7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3" autoAdjust="0"/>
    <p:restoredTop sz="92947" autoAdjust="0"/>
  </p:normalViewPr>
  <p:slideViewPr>
    <p:cSldViewPr snapToObjects="1" showGuides="1">
      <p:cViewPr>
        <p:scale>
          <a:sx n="94" d="100"/>
          <a:sy n="94" d="100"/>
        </p:scale>
        <p:origin x="-736" y="-224"/>
      </p:cViewPr>
      <p:guideLst>
        <p:guide orient="horz" pos="432"/>
        <p:guide orient="horz" pos="3888"/>
        <p:guide pos="576"/>
        <p:guide pos="5184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0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51CF1-569D-8045-B80E-648FC8E5394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E1120-053E-1842-A12C-266ECD450C14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8000"/>
              </a:solidFill>
            </a:rPr>
            <a:t>Portal</a:t>
          </a:r>
          <a:endParaRPr lang="en-US" sz="3200" dirty="0">
            <a:solidFill>
              <a:srgbClr val="008000"/>
            </a:solidFill>
          </a:endParaRPr>
        </a:p>
      </dgm:t>
    </dgm:pt>
    <dgm:pt modelId="{9614D4C6-6A7F-874D-B069-DCB44147F6DE}" type="parTrans" cxnId="{4594805B-D174-2247-85E1-6DFD32267469}">
      <dgm:prSet/>
      <dgm:spPr/>
      <dgm:t>
        <a:bodyPr/>
        <a:lstStyle/>
        <a:p>
          <a:endParaRPr lang="en-US"/>
        </a:p>
      </dgm:t>
    </dgm:pt>
    <dgm:pt modelId="{80A41CFE-FA61-094E-A37C-CAB1D4BD29FC}" type="sibTrans" cxnId="{4594805B-D174-2247-85E1-6DFD32267469}">
      <dgm:prSet/>
      <dgm:spPr/>
      <dgm:t>
        <a:bodyPr/>
        <a:lstStyle/>
        <a:p>
          <a:endParaRPr lang="en-US"/>
        </a:p>
      </dgm:t>
    </dgm:pt>
    <dgm:pt modelId="{27A3C02A-D127-E54B-B08B-D811C6B1E1AE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8000"/>
              </a:solidFill>
            </a:rPr>
            <a:t>User</a:t>
          </a:r>
          <a:endParaRPr lang="en-US" sz="2400" dirty="0">
            <a:solidFill>
              <a:srgbClr val="008000"/>
            </a:solidFill>
          </a:endParaRPr>
        </a:p>
      </dgm:t>
    </dgm:pt>
    <dgm:pt modelId="{B681322A-6F4E-234C-B27A-F29644BCCCF3}" type="parTrans" cxnId="{072EB2AC-04FE-0F40-B83D-DDEA8675D2FD}">
      <dgm:prSet/>
      <dgm:spPr/>
      <dgm:t>
        <a:bodyPr/>
        <a:lstStyle/>
        <a:p>
          <a:endParaRPr lang="en-US"/>
        </a:p>
      </dgm:t>
    </dgm:pt>
    <dgm:pt modelId="{C18780E4-AD32-0A49-86D8-94BFFFDFCB1E}" type="sibTrans" cxnId="{072EB2AC-04FE-0F40-B83D-DDEA8675D2FD}">
      <dgm:prSet/>
      <dgm:spPr/>
      <dgm:t>
        <a:bodyPr/>
        <a:lstStyle/>
        <a:p>
          <a:endParaRPr lang="en-US"/>
        </a:p>
      </dgm:t>
    </dgm:pt>
    <dgm:pt modelId="{D8826D7D-F7C9-8D48-969F-C171F927B14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8000"/>
              </a:solidFill>
            </a:rPr>
            <a:t>Group</a:t>
          </a:r>
          <a:endParaRPr lang="en-US" sz="2400" dirty="0">
            <a:solidFill>
              <a:srgbClr val="008000"/>
            </a:solidFill>
          </a:endParaRPr>
        </a:p>
      </dgm:t>
    </dgm:pt>
    <dgm:pt modelId="{B40809A6-094B-0C4B-9C42-5CA329EB8D7F}" type="parTrans" cxnId="{B7C9321D-210E-7C4A-B311-185A1F4AF68D}">
      <dgm:prSet/>
      <dgm:spPr/>
      <dgm:t>
        <a:bodyPr/>
        <a:lstStyle/>
        <a:p>
          <a:endParaRPr lang="en-US"/>
        </a:p>
      </dgm:t>
    </dgm:pt>
    <dgm:pt modelId="{D456F18B-69D9-0C43-8A20-092ED99C6812}" type="sibTrans" cxnId="{B7C9321D-210E-7C4A-B311-185A1F4AF68D}">
      <dgm:prSet/>
      <dgm:spPr/>
      <dgm:t>
        <a:bodyPr/>
        <a:lstStyle/>
        <a:p>
          <a:endParaRPr lang="en-US"/>
        </a:p>
      </dgm:t>
    </dgm:pt>
    <dgm:pt modelId="{AD3FCAB5-3097-8C47-BE04-94064BBB9559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8000"/>
              </a:solidFill>
            </a:rPr>
            <a:t>Item</a:t>
          </a:r>
          <a:endParaRPr lang="en-US" sz="2400" dirty="0">
            <a:solidFill>
              <a:srgbClr val="008000"/>
            </a:solidFill>
          </a:endParaRPr>
        </a:p>
      </dgm:t>
    </dgm:pt>
    <dgm:pt modelId="{DABA343E-C09A-2343-ADFF-0A4277FBAABD}" type="parTrans" cxnId="{4F0FC08D-4516-7243-9620-602F65D4B6C1}">
      <dgm:prSet/>
      <dgm:spPr/>
      <dgm:t>
        <a:bodyPr/>
        <a:lstStyle/>
        <a:p>
          <a:endParaRPr lang="en-US"/>
        </a:p>
      </dgm:t>
    </dgm:pt>
    <dgm:pt modelId="{C8F3DDBD-E25A-C740-B24F-6A5B91AB3426}" type="sibTrans" cxnId="{4F0FC08D-4516-7243-9620-602F65D4B6C1}">
      <dgm:prSet/>
      <dgm:spPr/>
      <dgm:t>
        <a:bodyPr/>
        <a:lstStyle/>
        <a:p>
          <a:endParaRPr lang="en-US"/>
        </a:p>
      </dgm:t>
    </dgm:pt>
    <dgm:pt modelId="{367B4080-9BCB-D740-A6D7-920AE2B03D33}" type="pres">
      <dgm:prSet presAssocID="{C2151CF1-569D-8045-B80E-648FC8E539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2EE510-0C6D-D845-B464-387BE80ACFBF}" type="pres">
      <dgm:prSet presAssocID="{033E1120-053E-1842-A12C-266ECD450C14}" presName="hierRoot1" presStyleCnt="0">
        <dgm:presLayoutVars>
          <dgm:hierBranch val="init"/>
        </dgm:presLayoutVars>
      </dgm:prSet>
      <dgm:spPr/>
    </dgm:pt>
    <dgm:pt modelId="{B547CD39-9947-954A-8AD7-9B33DCD71499}" type="pres">
      <dgm:prSet presAssocID="{033E1120-053E-1842-A12C-266ECD450C14}" presName="rootComposite1" presStyleCnt="0"/>
      <dgm:spPr/>
    </dgm:pt>
    <dgm:pt modelId="{6B51BB84-4632-7344-B82A-F7492F8B8E4C}" type="pres">
      <dgm:prSet presAssocID="{033E1120-053E-1842-A12C-266ECD450C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D71BE-BF33-5943-8333-9075F258A363}" type="pres">
      <dgm:prSet presAssocID="{033E1120-053E-1842-A12C-266ECD450C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220380-4445-9648-969F-D31B0257BE18}" type="pres">
      <dgm:prSet presAssocID="{033E1120-053E-1842-A12C-266ECD450C14}" presName="hierChild2" presStyleCnt="0"/>
      <dgm:spPr/>
    </dgm:pt>
    <dgm:pt modelId="{08BEE0C8-8DB0-164D-8053-7E37652CDD54}" type="pres">
      <dgm:prSet presAssocID="{B681322A-6F4E-234C-B27A-F29644BCCCF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480E940-454F-464A-92AC-87BA801A17ED}" type="pres">
      <dgm:prSet presAssocID="{27A3C02A-D127-E54B-B08B-D811C6B1E1AE}" presName="hierRoot2" presStyleCnt="0">
        <dgm:presLayoutVars>
          <dgm:hierBranch val="init"/>
        </dgm:presLayoutVars>
      </dgm:prSet>
      <dgm:spPr/>
    </dgm:pt>
    <dgm:pt modelId="{E6C1E122-0912-924B-BC8A-503E7B756A1B}" type="pres">
      <dgm:prSet presAssocID="{27A3C02A-D127-E54B-B08B-D811C6B1E1AE}" presName="rootComposite" presStyleCnt="0"/>
      <dgm:spPr/>
    </dgm:pt>
    <dgm:pt modelId="{B80CD785-469B-BA48-9772-B8BFE0121626}" type="pres">
      <dgm:prSet presAssocID="{27A3C02A-D127-E54B-B08B-D811C6B1E1A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78EC3-F5B2-4740-B669-25125728A455}" type="pres">
      <dgm:prSet presAssocID="{27A3C02A-D127-E54B-B08B-D811C6B1E1A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E2A8AEA-93C7-7041-AC2B-31ED11511FE1}" type="pres">
      <dgm:prSet presAssocID="{27A3C02A-D127-E54B-B08B-D811C6B1E1AE}" presName="hierChild4" presStyleCnt="0"/>
      <dgm:spPr/>
    </dgm:pt>
    <dgm:pt modelId="{173F6E30-FF25-4747-AAF0-2D95E5C58BB8}" type="pres">
      <dgm:prSet presAssocID="{27A3C02A-D127-E54B-B08B-D811C6B1E1AE}" presName="hierChild5" presStyleCnt="0"/>
      <dgm:spPr/>
    </dgm:pt>
    <dgm:pt modelId="{DE5DD5C8-5B37-0F4B-BCA7-5B250A592890}" type="pres">
      <dgm:prSet presAssocID="{B40809A6-094B-0C4B-9C42-5CA329EB8D7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F785E94-9486-D34B-B6C2-2F3A6E294433}" type="pres">
      <dgm:prSet presAssocID="{D8826D7D-F7C9-8D48-969F-C171F927B14C}" presName="hierRoot2" presStyleCnt="0">
        <dgm:presLayoutVars>
          <dgm:hierBranch val="init"/>
        </dgm:presLayoutVars>
      </dgm:prSet>
      <dgm:spPr/>
    </dgm:pt>
    <dgm:pt modelId="{377DCAD1-F8D5-5A46-BBBE-282A244F1F03}" type="pres">
      <dgm:prSet presAssocID="{D8826D7D-F7C9-8D48-969F-C171F927B14C}" presName="rootComposite" presStyleCnt="0"/>
      <dgm:spPr/>
    </dgm:pt>
    <dgm:pt modelId="{FCEE5927-7AD0-8B44-953C-C76CEFCF54F4}" type="pres">
      <dgm:prSet presAssocID="{D8826D7D-F7C9-8D48-969F-C171F927B1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CE288-5586-4F41-BE14-A16D2F55BCD1}" type="pres">
      <dgm:prSet presAssocID="{D8826D7D-F7C9-8D48-969F-C171F927B1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41695877-8745-1445-BF07-0870552CACCA}" type="pres">
      <dgm:prSet presAssocID="{D8826D7D-F7C9-8D48-969F-C171F927B14C}" presName="hierChild4" presStyleCnt="0"/>
      <dgm:spPr/>
    </dgm:pt>
    <dgm:pt modelId="{5359DEF1-7BED-E54A-A163-C741DD03E65C}" type="pres">
      <dgm:prSet presAssocID="{D8826D7D-F7C9-8D48-969F-C171F927B14C}" presName="hierChild5" presStyleCnt="0"/>
      <dgm:spPr/>
    </dgm:pt>
    <dgm:pt modelId="{7900FF76-F591-E944-8B3B-0C30C94FC46C}" type="pres">
      <dgm:prSet presAssocID="{DABA343E-C09A-2343-ADFF-0A4277FBAAB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F8F8134-D7E1-5642-A928-2315F8FF7407}" type="pres">
      <dgm:prSet presAssocID="{AD3FCAB5-3097-8C47-BE04-94064BBB9559}" presName="hierRoot2" presStyleCnt="0">
        <dgm:presLayoutVars>
          <dgm:hierBranch val="init"/>
        </dgm:presLayoutVars>
      </dgm:prSet>
      <dgm:spPr/>
    </dgm:pt>
    <dgm:pt modelId="{173BEC5E-D540-1B4C-88B6-2B6461DDE606}" type="pres">
      <dgm:prSet presAssocID="{AD3FCAB5-3097-8C47-BE04-94064BBB9559}" presName="rootComposite" presStyleCnt="0"/>
      <dgm:spPr/>
    </dgm:pt>
    <dgm:pt modelId="{5EE8E9F9-9998-C441-B147-EB9B02383BC6}" type="pres">
      <dgm:prSet presAssocID="{AD3FCAB5-3097-8C47-BE04-94064BBB955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8D2948-B835-A14B-9F3E-9C7EF11A38E8}" type="pres">
      <dgm:prSet presAssocID="{AD3FCAB5-3097-8C47-BE04-94064BBB9559}" presName="rootConnector" presStyleLbl="node2" presStyleIdx="2" presStyleCnt="3"/>
      <dgm:spPr/>
      <dgm:t>
        <a:bodyPr/>
        <a:lstStyle/>
        <a:p>
          <a:endParaRPr lang="en-US"/>
        </a:p>
      </dgm:t>
    </dgm:pt>
    <dgm:pt modelId="{ABF2BA37-3349-B047-A6D4-9CACEEFC33A7}" type="pres">
      <dgm:prSet presAssocID="{AD3FCAB5-3097-8C47-BE04-94064BBB9559}" presName="hierChild4" presStyleCnt="0"/>
      <dgm:spPr/>
    </dgm:pt>
    <dgm:pt modelId="{C95FB436-AF3F-684F-AB27-E7D55E24927D}" type="pres">
      <dgm:prSet presAssocID="{AD3FCAB5-3097-8C47-BE04-94064BBB9559}" presName="hierChild5" presStyleCnt="0"/>
      <dgm:spPr/>
    </dgm:pt>
    <dgm:pt modelId="{C9281627-AA15-C34D-85D5-A97EFACAB1B1}" type="pres">
      <dgm:prSet presAssocID="{033E1120-053E-1842-A12C-266ECD450C14}" presName="hierChild3" presStyleCnt="0"/>
      <dgm:spPr/>
    </dgm:pt>
  </dgm:ptLst>
  <dgm:cxnLst>
    <dgm:cxn modelId="{B3E20676-4F40-AF4C-BF98-2467DDC4ED48}" type="presOf" srcId="{27A3C02A-D127-E54B-B08B-D811C6B1E1AE}" destId="{B80CD785-469B-BA48-9772-B8BFE0121626}" srcOrd="0" destOrd="0" presId="urn:microsoft.com/office/officeart/2005/8/layout/orgChart1"/>
    <dgm:cxn modelId="{DC2EE39D-9943-344E-B259-99E59DC3176A}" type="presOf" srcId="{DABA343E-C09A-2343-ADFF-0A4277FBAABD}" destId="{7900FF76-F591-E944-8B3B-0C30C94FC46C}" srcOrd="0" destOrd="0" presId="urn:microsoft.com/office/officeart/2005/8/layout/orgChart1"/>
    <dgm:cxn modelId="{6583C168-88B4-AD4C-A60E-6BB69F32DC15}" type="presOf" srcId="{AD3FCAB5-3097-8C47-BE04-94064BBB9559}" destId="{1E8D2948-B835-A14B-9F3E-9C7EF11A38E8}" srcOrd="1" destOrd="0" presId="urn:microsoft.com/office/officeart/2005/8/layout/orgChart1"/>
    <dgm:cxn modelId="{A14C6CE8-7031-DB4F-AB6A-CA7D24DBAE26}" type="presOf" srcId="{AD3FCAB5-3097-8C47-BE04-94064BBB9559}" destId="{5EE8E9F9-9998-C441-B147-EB9B02383BC6}" srcOrd="0" destOrd="0" presId="urn:microsoft.com/office/officeart/2005/8/layout/orgChart1"/>
    <dgm:cxn modelId="{4594805B-D174-2247-85E1-6DFD32267469}" srcId="{C2151CF1-569D-8045-B80E-648FC8E53948}" destId="{033E1120-053E-1842-A12C-266ECD450C14}" srcOrd="0" destOrd="0" parTransId="{9614D4C6-6A7F-874D-B069-DCB44147F6DE}" sibTransId="{80A41CFE-FA61-094E-A37C-CAB1D4BD29FC}"/>
    <dgm:cxn modelId="{4F0FC08D-4516-7243-9620-602F65D4B6C1}" srcId="{033E1120-053E-1842-A12C-266ECD450C14}" destId="{AD3FCAB5-3097-8C47-BE04-94064BBB9559}" srcOrd="2" destOrd="0" parTransId="{DABA343E-C09A-2343-ADFF-0A4277FBAABD}" sibTransId="{C8F3DDBD-E25A-C740-B24F-6A5B91AB3426}"/>
    <dgm:cxn modelId="{2D31C8B0-7D96-4B42-B4EC-C0A36FCA7DC9}" type="presOf" srcId="{C2151CF1-569D-8045-B80E-648FC8E53948}" destId="{367B4080-9BCB-D740-A6D7-920AE2B03D33}" srcOrd="0" destOrd="0" presId="urn:microsoft.com/office/officeart/2005/8/layout/orgChart1"/>
    <dgm:cxn modelId="{3077F804-222D-A746-B4D5-3C05CDC4FC3E}" type="presOf" srcId="{D8826D7D-F7C9-8D48-969F-C171F927B14C}" destId="{5C9CE288-5586-4F41-BE14-A16D2F55BCD1}" srcOrd="1" destOrd="0" presId="urn:microsoft.com/office/officeart/2005/8/layout/orgChart1"/>
    <dgm:cxn modelId="{B8964242-8902-BF48-95C3-9FDF5EEDF85D}" type="presOf" srcId="{033E1120-053E-1842-A12C-266ECD450C14}" destId="{6B51BB84-4632-7344-B82A-F7492F8B8E4C}" srcOrd="0" destOrd="0" presId="urn:microsoft.com/office/officeart/2005/8/layout/orgChart1"/>
    <dgm:cxn modelId="{72A64EE2-12CE-DA4C-82CF-D0653ACC3AF0}" type="presOf" srcId="{B40809A6-094B-0C4B-9C42-5CA329EB8D7F}" destId="{DE5DD5C8-5B37-0F4B-BCA7-5B250A592890}" srcOrd="0" destOrd="0" presId="urn:microsoft.com/office/officeart/2005/8/layout/orgChart1"/>
    <dgm:cxn modelId="{66647BFB-71CB-CB4A-96EB-875B7AB3BAE3}" type="presOf" srcId="{033E1120-053E-1842-A12C-266ECD450C14}" destId="{3E5D71BE-BF33-5943-8333-9075F258A363}" srcOrd="1" destOrd="0" presId="urn:microsoft.com/office/officeart/2005/8/layout/orgChart1"/>
    <dgm:cxn modelId="{B7C9321D-210E-7C4A-B311-185A1F4AF68D}" srcId="{033E1120-053E-1842-A12C-266ECD450C14}" destId="{D8826D7D-F7C9-8D48-969F-C171F927B14C}" srcOrd="1" destOrd="0" parTransId="{B40809A6-094B-0C4B-9C42-5CA329EB8D7F}" sibTransId="{D456F18B-69D9-0C43-8A20-092ED99C6812}"/>
    <dgm:cxn modelId="{D3AE1B81-C8D8-C14D-9FFE-C99E2DA846D0}" type="presOf" srcId="{27A3C02A-D127-E54B-B08B-D811C6B1E1AE}" destId="{C3178EC3-F5B2-4740-B669-25125728A455}" srcOrd="1" destOrd="0" presId="urn:microsoft.com/office/officeart/2005/8/layout/orgChart1"/>
    <dgm:cxn modelId="{9A0DA7AA-205C-7F43-AD78-36C7DBDA4624}" type="presOf" srcId="{D8826D7D-F7C9-8D48-969F-C171F927B14C}" destId="{FCEE5927-7AD0-8B44-953C-C76CEFCF54F4}" srcOrd="0" destOrd="0" presId="urn:microsoft.com/office/officeart/2005/8/layout/orgChart1"/>
    <dgm:cxn modelId="{072EB2AC-04FE-0F40-B83D-DDEA8675D2FD}" srcId="{033E1120-053E-1842-A12C-266ECD450C14}" destId="{27A3C02A-D127-E54B-B08B-D811C6B1E1AE}" srcOrd="0" destOrd="0" parTransId="{B681322A-6F4E-234C-B27A-F29644BCCCF3}" sibTransId="{C18780E4-AD32-0A49-86D8-94BFFFDFCB1E}"/>
    <dgm:cxn modelId="{E3890911-35E8-5E4F-9292-0ED14AA473CC}" type="presOf" srcId="{B681322A-6F4E-234C-B27A-F29644BCCCF3}" destId="{08BEE0C8-8DB0-164D-8053-7E37652CDD54}" srcOrd="0" destOrd="0" presId="urn:microsoft.com/office/officeart/2005/8/layout/orgChart1"/>
    <dgm:cxn modelId="{AFD40DDA-B972-5B4F-B737-AF0A80FC0231}" type="presParOf" srcId="{367B4080-9BCB-D740-A6D7-920AE2B03D33}" destId="{A82EE510-0C6D-D845-B464-387BE80ACFBF}" srcOrd="0" destOrd="0" presId="urn:microsoft.com/office/officeart/2005/8/layout/orgChart1"/>
    <dgm:cxn modelId="{D1786AAA-CBA3-5B43-9BB1-D58466F38863}" type="presParOf" srcId="{A82EE510-0C6D-D845-B464-387BE80ACFBF}" destId="{B547CD39-9947-954A-8AD7-9B33DCD71499}" srcOrd="0" destOrd="0" presId="urn:microsoft.com/office/officeart/2005/8/layout/orgChart1"/>
    <dgm:cxn modelId="{7ABF0DA7-67DD-7841-A66B-239B1C84438E}" type="presParOf" srcId="{B547CD39-9947-954A-8AD7-9B33DCD71499}" destId="{6B51BB84-4632-7344-B82A-F7492F8B8E4C}" srcOrd="0" destOrd="0" presId="urn:microsoft.com/office/officeart/2005/8/layout/orgChart1"/>
    <dgm:cxn modelId="{F2E2C188-379C-DF45-9350-B2027B36FBCC}" type="presParOf" srcId="{B547CD39-9947-954A-8AD7-9B33DCD71499}" destId="{3E5D71BE-BF33-5943-8333-9075F258A363}" srcOrd="1" destOrd="0" presId="urn:microsoft.com/office/officeart/2005/8/layout/orgChart1"/>
    <dgm:cxn modelId="{9C005BA8-1475-1749-84F2-BAADB46F0A78}" type="presParOf" srcId="{A82EE510-0C6D-D845-B464-387BE80ACFBF}" destId="{50220380-4445-9648-969F-D31B0257BE18}" srcOrd="1" destOrd="0" presId="urn:microsoft.com/office/officeart/2005/8/layout/orgChart1"/>
    <dgm:cxn modelId="{4A9E2844-2826-EC4D-A3A5-DAA0AD1710A6}" type="presParOf" srcId="{50220380-4445-9648-969F-D31B0257BE18}" destId="{08BEE0C8-8DB0-164D-8053-7E37652CDD54}" srcOrd="0" destOrd="0" presId="urn:microsoft.com/office/officeart/2005/8/layout/orgChart1"/>
    <dgm:cxn modelId="{988E597F-820A-414F-BA82-0B4111ACC4F9}" type="presParOf" srcId="{50220380-4445-9648-969F-D31B0257BE18}" destId="{7480E940-454F-464A-92AC-87BA801A17ED}" srcOrd="1" destOrd="0" presId="urn:microsoft.com/office/officeart/2005/8/layout/orgChart1"/>
    <dgm:cxn modelId="{05767653-63EE-5240-BBBD-959F7070CA4C}" type="presParOf" srcId="{7480E940-454F-464A-92AC-87BA801A17ED}" destId="{E6C1E122-0912-924B-BC8A-503E7B756A1B}" srcOrd="0" destOrd="0" presId="urn:microsoft.com/office/officeart/2005/8/layout/orgChart1"/>
    <dgm:cxn modelId="{AC2DC3E1-6684-0244-9E1B-D37F7AA0FB08}" type="presParOf" srcId="{E6C1E122-0912-924B-BC8A-503E7B756A1B}" destId="{B80CD785-469B-BA48-9772-B8BFE0121626}" srcOrd="0" destOrd="0" presId="urn:microsoft.com/office/officeart/2005/8/layout/orgChart1"/>
    <dgm:cxn modelId="{AF25A9A0-1D03-3E48-869A-964046695208}" type="presParOf" srcId="{E6C1E122-0912-924B-BC8A-503E7B756A1B}" destId="{C3178EC3-F5B2-4740-B669-25125728A455}" srcOrd="1" destOrd="0" presId="urn:microsoft.com/office/officeart/2005/8/layout/orgChart1"/>
    <dgm:cxn modelId="{0225C46B-8441-8040-9176-DB146CB8C9C4}" type="presParOf" srcId="{7480E940-454F-464A-92AC-87BA801A17ED}" destId="{EE2A8AEA-93C7-7041-AC2B-31ED11511FE1}" srcOrd="1" destOrd="0" presId="urn:microsoft.com/office/officeart/2005/8/layout/orgChart1"/>
    <dgm:cxn modelId="{E035DF43-B51A-624F-BE59-F510C6A8FBEA}" type="presParOf" srcId="{7480E940-454F-464A-92AC-87BA801A17ED}" destId="{173F6E30-FF25-4747-AAF0-2D95E5C58BB8}" srcOrd="2" destOrd="0" presId="urn:microsoft.com/office/officeart/2005/8/layout/orgChart1"/>
    <dgm:cxn modelId="{21C987D3-02D0-0140-AE1A-F1C7AE4CEFD1}" type="presParOf" srcId="{50220380-4445-9648-969F-D31B0257BE18}" destId="{DE5DD5C8-5B37-0F4B-BCA7-5B250A592890}" srcOrd="2" destOrd="0" presId="urn:microsoft.com/office/officeart/2005/8/layout/orgChart1"/>
    <dgm:cxn modelId="{45EFAFA8-29DC-B04A-873A-757AFBDEE78C}" type="presParOf" srcId="{50220380-4445-9648-969F-D31B0257BE18}" destId="{8F785E94-9486-D34B-B6C2-2F3A6E294433}" srcOrd="3" destOrd="0" presId="urn:microsoft.com/office/officeart/2005/8/layout/orgChart1"/>
    <dgm:cxn modelId="{3A4ECA8D-5BB0-8E4C-8E97-576DB359FBCE}" type="presParOf" srcId="{8F785E94-9486-D34B-B6C2-2F3A6E294433}" destId="{377DCAD1-F8D5-5A46-BBBE-282A244F1F03}" srcOrd="0" destOrd="0" presId="urn:microsoft.com/office/officeart/2005/8/layout/orgChart1"/>
    <dgm:cxn modelId="{FD70A92E-E632-894A-B919-36BB80B4B9AA}" type="presParOf" srcId="{377DCAD1-F8D5-5A46-BBBE-282A244F1F03}" destId="{FCEE5927-7AD0-8B44-953C-C76CEFCF54F4}" srcOrd="0" destOrd="0" presId="urn:microsoft.com/office/officeart/2005/8/layout/orgChart1"/>
    <dgm:cxn modelId="{CC8F7A2B-F355-964B-B05C-5DD57632ED71}" type="presParOf" srcId="{377DCAD1-F8D5-5A46-BBBE-282A244F1F03}" destId="{5C9CE288-5586-4F41-BE14-A16D2F55BCD1}" srcOrd="1" destOrd="0" presId="urn:microsoft.com/office/officeart/2005/8/layout/orgChart1"/>
    <dgm:cxn modelId="{8F224B5B-E62F-4745-984C-0FA77621221E}" type="presParOf" srcId="{8F785E94-9486-D34B-B6C2-2F3A6E294433}" destId="{41695877-8745-1445-BF07-0870552CACCA}" srcOrd="1" destOrd="0" presId="urn:microsoft.com/office/officeart/2005/8/layout/orgChart1"/>
    <dgm:cxn modelId="{C4BD8B6C-4043-9445-96A3-AD89DDE48261}" type="presParOf" srcId="{8F785E94-9486-D34B-B6C2-2F3A6E294433}" destId="{5359DEF1-7BED-E54A-A163-C741DD03E65C}" srcOrd="2" destOrd="0" presId="urn:microsoft.com/office/officeart/2005/8/layout/orgChart1"/>
    <dgm:cxn modelId="{2F4B6BC4-B72B-E848-B1E0-C18587570664}" type="presParOf" srcId="{50220380-4445-9648-969F-D31B0257BE18}" destId="{7900FF76-F591-E944-8B3B-0C30C94FC46C}" srcOrd="4" destOrd="0" presId="urn:microsoft.com/office/officeart/2005/8/layout/orgChart1"/>
    <dgm:cxn modelId="{AFA3D5B1-4933-B341-B047-93B4FCB2E7EE}" type="presParOf" srcId="{50220380-4445-9648-969F-D31B0257BE18}" destId="{4F8F8134-D7E1-5642-A928-2315F8FF7407}" srcOrd="5" destOrd="0" presId="urn:microsoft.com/office/officeart/2005/8/layout/orgChart1"/>
    <dgm:cxn modelId="{27FB0A8E-3A45-D040-A74E-D7B77D5E45A2}" type="presParOf" srcId="{4F8F8134-D7E1-5642-A928-2315F8FF7407}" destId="{173BEC5E-D540-1B4C-88B6-2B6461DDE606}" srcOrd="0" destOrd="0" presId="urn:microsoft.com/office/officeart/2005/8/layout/orgChart1"/>
    <dgm:cxn modelId="{A7AF4566-6E81-E74D-B423-4DAEC8498274}" type="presParOf" srcId="{173BEC5E-D540-1B4C-88B6-2B6461DDE606}" destId="{5EE8E9F9-9998-C441-B147-EB9B02383BC6}" srcOrd="0" destOrd="0" presId="urn:microsoft.com/office/officeart/2005/8/layout/orgChart1"/>
    <dgm:cxn modelId="{3D134265-A24D-5C49-BDAE-F039D28619A4}" type="presParOf" srcId="{173BEC5E-D540-1B4C-88B6-2B6461DDE606}" destId="{1E8D2948-B835-A14B-9F3E-9C7EF11A38E8}" srcOrd="1" destOrd="0" presId="urn:microsoft.com/office/officeart/2005/8/layout/orgChart1"/>
    <dgm:cxn modelId="{F74410BE-8ED7-1341-8551-C4082B187AB3}" type="presParOf" srcId="{4F8F8134-D7E1-5642-A928-2315F8FF7407}" destId="{ABF2BA37-3349-B047-A6D4-9CACEEFC33A7}" srcOrd="1" destOrd="0" presId="urn:microsoft.com/office/officeart/2005/8/layout/orgChart1"/>
    <dgm:cxn modelId="{1B4E4DC4-CC38-B343-9B27-B6D5EC019709}" type="presParOf" srcId="{4F8F8134-D7E1-5642-A928-2315F8FF7407}" destId="{C95FB436-AF3F-684F-AB27-E7D55E24927D}" srcOrd="2" destOrd="0" presId="urn:microsoft.com/office/officeart/2005/8/layout/orgChart1"/>
    <dgm:cxn modelId="{91E42B9A-CEE6-CC40-86D7-CC575D8AF2CD}" type="presParOf" srcId="{A82EE510-0C6D-D845-B464-387BE80ACFBF}" destId="{C9281627-AA15-C34D-85D5-A97EFACAB1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0FF76-F591-E944-8B3B-0C30C94FC46C}">
      <dsp:nvSpPr>
        <dsp:cNvPr id="0" name=""/>
        <dsp:cNvSpPr/>
      </dsp:nvSpPr>
      <dsp:spPr>
        <a:xfrm>
          <a:off x="2788770" y="1473806"/>
          <a:ext cx="1973075" cy="342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17"/>
              </a:lnTo>
              <a:lnTo>
                <a:pt x="1973075" y="171217"/>
              </a:lnTo>
              <a:lnTo>
                <a:pt x="1973075" y="342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DD5C8-5B37-0F4B-BCA7-5B250A592890}">
      <dsp:nvSpPr>
        <dsp:cNvPr id="0" name=""/>
        <dsp:cNvSpPr/>
      </dsp:nvSpPr>
      <dsp:spPr>
        <a:xfrm>
          <a:off x="2743050" y="1473806"/>
          <a:ext cx="91440" cy="342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EE0C8-8DB0-164D-8053-7E37652CDD54}">
      <dsp:nvSpPr>
        <dsp:cNvPr id="0" name=""/>
        <dsp:cNvSpPr/>
      </dsp:nvSpPr>
      <dsp:spPr>
        <a:xfrm>
          <a:off x="815694" y="1473806"/>
          <a:ext cx="1973075" cy="342434"/>
        </a:xfrm>
        <a:custGeom>
          <a:avLst/>
          <a:gdLst/>
          <a:ahLst/>
          <a:cxnLst/>
          <a:rect l="0" t="0" r="0" b="0"/>
          <a:pathLst>
            <a:path>
              <a:moveTo>
                <a:pt x="1973075" y="0"/>
              </a:moveTo>
              <a:lnTo>
                <a:pt x="1973075" y="171217"/>
              </a:lnTo>
              <a:lnTo>
                <a:pt x="0" y="171217"/>
              </a:lnTo>
              <a:lnTo>
                <a:pt x="0" y="342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1BB84-4632-7344-B82A-F7492F8B8E4C}">
      <dsp:nvSpPr>
        <dsp:cNvPr id="0" name=""/>
        <dsp:cNvSpPr/>
      </dsp:nvSpPr>
      <dsp:spPr>
        <a:xfrm>
          <a:off x="1973450" y="658485"/>
          <a:ext cx="1630640" cy="815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8000"/>
              </a:solidFill>
            </a:rPr>
            <a:t>Portal</a:t>
          </a:r>
          <a:endParaRPr lang="en-US" sz="3200" kern="1200" dirty="0">
            <a:solidFill>
              <a:srgbClr val="008000"/>
            </a:solidFill>
          </a:endParaRPr>
        </a:p>
      </dsp:txBody>
      <dsp:txXfrm>
        <a:off x="1973450" y="658485"/>
        <a:ext cx="1630640" cy="815320"/>
      </dsp:txXfrm>
    </dsp:sp>
    <dsp:sp modelId="{B80CD785-469B-BA48-9772-B8BFE0121626}">
      <dsp:nvSpPr>
        <dsp:cNvPr id="0" name=""/>
        <dsp:cNvSpPr/>
      </dsp:nvSpPr>
      <dsp:spPr>
        <a:xfrm>
          <a:off x="374" y="1816240"/>
          <a:ext cx="1630640" cy="815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8000"/>
              </a:solidFill>
            </a:rPr>
            <a:t>User</a:t>
          </a:r>
          <a:endParaRPr lang="en-US" sz="2400" kern="1200" dirty="0">
            <a:solidFill>
              <a:srgbClr val="008000"/>
            </a:solidFill>
          </a:endParaRPr>
        </a:p>
      </dsp:txBody>
      <dsp:txXfrm>
        <a:off x="374" y="1816240"/>
        <a:ext cx="1630640" cy="815320"/>
      </dsp:txXfrm>
    </dsp:sp>
    <dsp:sp modelId="{FCEE5927-7AD0-8B44-953C-C76CEFCF54F4}">
      <dsp:nvSpPr>
        <dsp:cNvPr id="0" name=""/>
        <dsp:cNvSpPr/>
      </dsp:nvSpPr>
      <dsp:spPr>
        <a:xfrm>
          <a:off x="1973450" y="1816240"/>
          <a:ext cx="1630640" cy="815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8000"/>
              </a:solidFill>
            </a:rPr>
            <a:t>Group</a:t>
          </a:r>
          <a:endParaRPr lang="en-US" sz="2400" kern="1200" dirty="0">
            <a:solidFill>
              <a:srgbClr val="008000"/>
            </a:solidFill>
          </a:endParaRPr>
        </a:p>
      </dsp:txBody>
      <dsp:txXfrm>
        <a:off x="1973450" y="1816240"/>
        <a:ext cx="1630640" cy="815320"/>
      </dsp:txXfrm>
    </dsp:sp>
    <dsp:sp modelId="{5EE8E9F9-9998-C441-B147-EB9B02383BC6}">
      <dsp:nvSpPr>
        <dsp:cNvPr id="0" name=""/>
        <dsp:cNvSpPr/>
      </dsp:nvSpPr>
      <dsp:spPr>
        <a:xfrm>
          <a:off x="3946525" y="1816240"/>
          <a:ext cx="1630640" cy="815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8000"/>
              </a:solidFill>
            </a:rPr>
            <a:t>Item</a:t>
          </a:r>
          <a:endParaRPr lang="en-US" sz="2400" kern="1200" dirty="0">
            <a:solidFill>
              <a:srgbClr val="008000"/>
            </a:solidFill>
          </a:endParaRPr>
        </a:p>
      </dsp:txBody>
      <dsp:txXfrm>
        <a:off x="3946525" y="1816240"/>
        <a:ext cx="1630640" cy="81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498D241-0AB7-BC44-80E8-F0A20AF46E9E}" type="datetimeFigureOut">
              <a:rPr lang="en-US"/>
              <a:pPr/>
              <a:t>4/1/12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E7143C0-4F23-B545-9533-520B5A87CA1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10"/>
              </a:spcAft>
            </a:pPr>
            <a:r>
              <a:rPr lang="en-US" dirty="0" smtClean="0"/>
              <a:t>How to put</a:t>
            </a:r>
            <a:r>
              <a:rPr lang="en-US" baseline="0" dirty="0" smtClean="0"/>
              <a:t> a box behind a screen shot.</a:t>
            </a:r>
          </a:p>
          <a:p>
            <a:pPr>
              <a:spcAft>
                <a:spcPts val="610"/>
              </a:spcAft>
            </a:pPr>
            <a:endParaRPr lang="en-US" dirty="0" smtClean="0"/>
          </a:p>
          <a:p>
            <a:pPr>
              <a:spcAft>
                <a:spcPts val="610"/>
              </a:spcAft>
            </a:pPr>
            <a:r>
              <a:rPr lang="en-US" dirty="0" smtClean="0"/>
              <a:t>Copy and paste screen shot box</a:t>
            </a:r>
            <a:r>
              <a:rPr lang="en-US" baseline="0" dirty="0" smtClean="0"/>
              <a:t> from page 21</a:t>
            </a:r>
            <a:endParaRPr lang="en-US" dirty="0" smtClean="0"/>
          </a:p>
          <a:p>
            <a:pPr>
              <a:spcAft>
                <a:spcPts val="610"/>
              </a:spcAft>
            </a:pPr>
            <a:r>
              <a:rPr lang="en-US" dirty="0" smtClean="0"/>
              <a:t>Resize</a:t>
            </a:r>
            <a:r>
              <a:rPr lang="en-US" baseline="0" dirty="0" smtClean="0"/>
              <a:t> to fit around your screen shot </a:t>
            </a:r>
          </a:p>
          <a:p>
            <a:pPr>
              <a:spcAft>
                <a:spcPts val="610"/>
              </a:spcAft>
            </a:pPr>
            <a:r>
              <a:rPr lang="en-US" baseline="0" dirty="0" smtClean="0"/>
              <a:t>Send box behind a </a:t>
            </a:r>
            <a:r>
              <a:rPr lang="en-US" baseline="0" dirty="0" err="1" smtClean="0"/>
              <a:t>sceen</a:t>
            </a:r>
            <a:r>
              <a:rPr lang="en-US" baseline="0" dirty="0" smtClean="0"/>
              <a:t> shot or move screen shot to front (right-click)</a:t>
            </a:r>
          </a:p>
          <a:p>
            <a:pPr>
              <a:spcAft>
                <a:spcPts val="610"/>
              </a:spcAft>
            </a:pPr>
            <a:r>
              <a:rPr lang="en-US" baseline="0" dirty="0" smtClean="0"/>
              <a:t>Select both screen shot and a box behind it, then select “Align Center” and “Align Middle”</a:t>
            </a:r>
          </a:p>
          <a:p>
            <a:pPr>
              <a:spcAft>
                <a:spcPts val="610"/>
              </a:spcAft>
            </a:pPr>
            <a:r>
              <a:rPr lang="en-US" baseline="0" dirty="0" smtClean="0"/>
              <a:t>Group with screen shot (right-click)</a:t>
            </a:r>
          </a:p>
          <a:p>
            <a:pPr defTabSz="929579" fontAlgn="base">
              <a:spcBef>
                <a:spcPct val="30000"/>
              </a:spcBef>
              <a:spcAft>
                <a:spcPts val="610"/>
              </a:spcAft>
              <a:defRPr/>
            </a:pPr>
            <a:endParaRPr lang="en-US" baseline="0" dirty="0" smtClean="0"/>
          </a:p>
          <a:p>
            <a:pPr defTabSz="929579" fontAlgn="base">
              <a:spcBef>
                <a:spcPct val="30000"/>
              </a:spcBef>
              <a:spcAft>
                <a:spcPts val="610"/>
              </a:spcAft>
              <a:defRPr/>
            </a:pPr>
            <a:r>
              <a:rPr lang="en-US" baseline="0" dirty="0" smtClean="0"/>
              <a:t>Option: adding reflection by selecting a group-object, set </a:t>
            </a:r>
            <a:r>
              <a:rPr lang="en-US" baseline="0" dirty="0" err="1" smtClean="0"/>
              <a:t>Transpency</a:t>
            </a:r>
            <a:r>
              <a:rPr lang="en-US" baseline="0" dirty="0" smtClean="0"/>
              <a:t> to 80%, Size: 30%, and Distance: 1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F8E14-42F8-4401-A22F-0CD8E7871A1E}" type="slidenum">
              <a:rPr lang="en-US">
                <a:latin typeface="Times New Roman" pitchFamily="48" charset="0"/>
                <a:ea typeface="ＭＳ Ｐゴシック" pitchFamily="48" charset="-128"/>
                <a:cs typeface="ＭＳ Ｐゴシック" pitchFamily="48" charset="-128"/>
              </a:rPr>
              <a:pPr/>
              <a:t>37</a:t>
            </a:fld>
            <a:endParaRPr lang="en-US">
              <a:latin typeface="Times New Roman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F8E14-42F8-4401-A22F-0CD8E7871A1E}" type="slidenum">
              <a:rPr lang="en-US">
                <a:latin typeface="Times New Roman" pitchFamily="48" charset="0"/>
                <a:ea typeface="ＭＳ Ｐゴシック" pitchFamily="48" charset="-128"/>
                <a:cs typeface="ＭＳ Ｐゴシック" pitchFamily="48" charset="-128"/>
              </a:rPr>
              <a:pPr/>
              <a:t>41</a:t>
            </a:fld>
            <a:endParaRPr lang="en-US">
              <a:latin typeface="Times New Roman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11" name="Picture 10" descr="esri-10GlobeLogo_sRGB-noR_400h.png"/>
          <p:cNvPicPr>
            <a:picLocks noChangeAspect="1"/>
          </p:cNvPicPr>
          <p:nvPr userDrawn="1"/>
        </p:nvPicPr>
        <p:blipFill>
          <a:blip r:embed="rId2"/>
          <a:srcRect r="10432"/>
          <a:stretch>
            <a:fillRect/>
          </a:stretch>
        </p:blipFill>
        <p:spPr>
          <a:xfrm>
            <a:off x="6173369" y="5450481"/>
            <a:ext cx="2057400" cy="1026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35AC46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sz="7200" baseline="0">
                <a:solidFill>
                  <a:srgbClr val="35AC46"/>
                </a:solidFill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 algn="l" defTabSz="457200" rtl="0" eaLnBrk="1" latinLnBrk="0" hangingPunct="1">
              <a:lnSpc>
                <a:spcPts val="3700"/>
              </a:lnSpc>
              <a:spcBef>
                <a:spcPct val="0"/>
              </a:spcBef>
              <a:spcAft>
                <a:spcPts val="300"/>
              </a:spcAft>
              <a:buNone/>
              <a:defRPr lang="en-US" sz="3000" b="0" i="0" kern="1200" baseline="0">
                <a:solidFill>
                  <a:srgbClr val="000000"/>
                </a:solidFill>
                <a:latin typeface="+mn-lt"/>
                <a:ea typeface="+mj-ea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rgbClr val="35AC46"/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>
                <a:solidFill>
                  <a:srgbClr val="35AC46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79_1_CAHINV_RanchoCucamonga_SidewalkProjectFlexAp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3" t="8802" r="6367" b="4968"/>
          <a:stretch/>
        </p:blipFill>
        <p:spPr>
          <a:xfrm>
            <a:off x="5943599" y="0"/>
            <a:ext cx="3200401" cy="68580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hidden">
          <a:xfrm>
            <a:off x="0" y="0"/>
            <a:ext cx="5943600" cy="68580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699" y="2184168"/>
            <a:ext cx="4114800" cy="1349988"/>
          </a:xfrm>
        </p:spPr>
        <p:txBody>
          <a:bodyPr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400" b="1" i="0" kern="1200" cap="none" baseline="0">
                <a:solidFill>
                  <a:srgbClr val="FFFFFF"/>
                </a:solidFill>
                <a:effectLst/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3737690"/>
            <a:ext cx="4114800" cy="32004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2000" b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5943600" y="54864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43600" y="52578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sri-10GlobeLogo_sRGB-noR_400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70" y="1371600"/>
            <a:ext cx="6138860" cy="274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</a:t>
            </a:r>
            <a:r>
              <a:rPr lang="en-US" dirty="0" smtClean="0"/>
              <a:t>)</a:t>
            </a:r>
          </a:p>
        </p:txBody>
      </p:sp>
      <p:pic>
        <p:nvPicPr>
          <p:cNvPr id="11" name="Picture 10" descr="esri-10GlobeLogo_sRGB-noR_400h.png"/>
          <p:cNvPicPr>
            <a:picLocks noChangeAspect="1"/>
          </p:cNvPicPr>
          <p:nvPr userDrawn="1"/>
        </p:nvPicPr>
        <p:blipFill>
          <a:blip r:embed="rId2"/>
          <a:srcRect r="10432"/>
          <a:stretch>
            <a:fillRect/>
          </a:stretch>
        </p:blipFill>
        <p:spPr>
          <a:xfrm>
            <a:off x="6173369" y="5450481"/>
            <a:ext cx="2057400" cy="1026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2376"/>
            <a:ext cx="7315200" cy="484631"/>
          </a:xfr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indent="0">
              <a:buFontTx/>
              <a:buNone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venir LT Std 65 Medium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000000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2376"/>
            <a:ext cx="7315200" cy="484631"/>
          </a:xfrm>
        </p:spPr>
        <p:txBody>
          <a:bodyPr anchor="t"/>
          <a:lstStyle>
            <a:lvl1pPr>
              <a:defRPr>
                <a:solidFill>
                  <a:srgbClr val="007AC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sz="7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 algn="l" defTabSz="457200" rtl="0" eaLnBrk="1" latinLnBrk="0" hangingPunct="1">
              <a:lnSpc>
                <a:spcPts val="3700"/>
              </a:lnSpc>
              <a:spcBef>
                <a:spcPct val="0"/>
              </a:spcBef>
              <a:spcAft>
                <a:spcPts val="300"/>
              </a:spcAft>
              <a:buNone/>
              <a:defRPr lang="en-US" sz="3000" b="0" i="0" kern="1200" baseline="0">
                <a:solidFill>
                  <a:srgbClr val="000000"/>
                </a:solidFill>
                <a:latin typeface="+mn-lt"/>
                <a:ea typeface="+mj-ea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>
                <a:solidFill>
                  <a:schemeClr val="tx1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4B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hidden">
          <a:xfrm>
            <a:off x="0" y="0"/>
            <a:ext cx="5943600" cy="68580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699" y="2184168"/>
            <a:ext cx="4114800" cy="1349988"/>
          </a:xfrm>
        </p:spPr>
        <p:txBody>
          <a:bodyPr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400" b="1" i="0" kern="1200" cap="none" baseline="0">
                <a:solidFill>
                  <a:srgbClr val="FFFFFF"/>
                </a:solidFill>
                <a:effectLst/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3737690"/>
            <a:ext cx="4114800" cy="32004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20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5943600" y="54864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43600" y="52578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464646"/>
              </a:gs>
              <a:gs pos="100000">
                <a:srgbClr val="969696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sri-10GlobeLogo_sRGB-noR_400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70" y="1371600"/>
            <a:ext cx="6138860" cy="274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4" y="5646743"/>
            <a:ext cx="6357938" cy="522285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6"/>
            <a:ext cx="7315200" cy="482603"/>
          </a:xfr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9"/>
            <a:ext cx="7315200" cy="479423"/>
          </a:xfrm>
        </p:spPr>
        <p:txBody>
          <a:bodyPr tIns="91422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40"/>
            <a:ext cx="6821488" cy="35258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860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sz="7200" baseline="0">
                <a:solidFill>
                  <a:srgbClr val="007AC2"/>
                </a:solidFill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rgbClr val="007AC2"/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baseline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9_1_CAHINV_RanchoCucamonga_SidewalkProjectFlexApp.JPG"/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17266" r="6629" b="52181"/>
          <a:stretch/>
        </p:blipFill>
        <p:spPr>
          <a:xfrm>
            <a:off x="0" y="1227667"/>
            <a:ext cx="9145936" cy="4430889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2660" y="4892857"/>
            <a:ext cx="9147871" cy="1965142"/>
            <a:chOff x="-2660" y="4892857"/>
            <a:chExt cx="9147871" cy="1965142"/>
          </a:xfrm>
        </p:grpSpPr>
        <p:sp>
          <p:nvSpPr>
            <p:cNvPr id="12" name="Rectangle 2"/>
            <p:cNvSpPr>
              <a:spLocks/>
            </p:cNvSpPr>
            <p:nvPr userDrawn="1"/>
          </p:nvSpPr>
          <p:spPr bwMode="ltGray">
            <a:xfrm>
              <a:off x="-2660" y="4892857"/>
              <a:ext cx="9147871" cy="1965142"/>
            </a:xfrm>
            <a:custGeom>
              <a:avLst/>
              <a:gdLst>
                <a:gd name="connsiteX0" fmla="*/ 0 w 9144000"/>
                <a:gd name="connsiteY0" fmla="*/ 0 h 1600200"/>
                <a:gd name="connsiteX1" fmla="*/ 9144000 w 9144000"/>
                <a:gd name="connsiteY1" fmla="*/ 0 h 1600200"/>
                <a:gd name="connsiteX2" fmla="*/ 9144000 w 9144000"/>
                <a:gd name="connsiteY2" fmla="*/ 1600200 h 1600200"/>
                <a:gd name="connsiteX3" fmla="*/ 0 w 9144000"/>
                <a:gd name="connsiteY3" fmla="*/ 1600200 h 1600200"/>
                <a:gd name="connsiteX4" fmla="*/ 0 w 9144000"/>
                <a:gd name="connsiteY4" fmla="*/ 0 h 1600200"/>
                <a:gd name="connsiteX0" fmla="*/ 0 w 9144000"/>
                <a:gd name="connsiteY0" fmla="*/ 0 h 1600200"/>
                <a:gd name="connsiteX1" fmla="*/ 4601882 w 9144000"/>
                <a:gd name="connsiteY1" fmla="*/ 1494 h 1600200"/>
                <a:gd name="connsiteX2" fmla="*/ 9144000 w 9144000"/>
                <a:gd name="connsiteY2" fmla="*/ 0 h 1600200"/>
                <a:gd name="connsiteX3" fmla="*/ 9144000 w 9144000"/>
                <a:gd name="connsiteY3" fmla="*/ 1600200 h 1600200"/>
                <a:gd name="connsiteX4" fmla="*/ 0 w 9144000"/>
                <a:gd name="connsiteY4" fmla="*/ 1600200 h 1600200"/>
                <a:gd name="connsiteX5" fmla="*/ 0 w 9144000"/>
                <a:gd name="connsiteY5" fmla="*/ 0 h 1600200"/>
                <a:gd name="connsiteX0" fmla="*/ 0 w 9144000"/>
                <a:gd name="connsiteY0" fmla="*/ 177800 h 1778000"/>
                <a:gd name="connsiteX1" fmla="*/ 4572000 w 9144000"/>
                <a:gd name="connsiteY1" fmla="*/ 0 h 1778000"/>
                <a:gd name="connsiteX2" fmla="*/ 9144000 w 9144000"/>
                <a:gd name="connsiteY2" fmla="*/ 177800 h 1778000"/>
                <a:gd name="connsiteX3" fmla="*/ 9144000 w 9144000"/>
                <a:gd name="connsiteY3" fmla="*/ 1778000 h 1778000"/>
                <a:gd name="connsiteX4" fmla="*/ 0 w 9144000"/>
                <a:gd name="connsiteY4" fmla="*/ 1778000 h 1778000"/>
                <a:gd name="connsiteX5" fmla="*/ 0 w 9144000"/>
                <a:gd name="connsiteY5" fmla="*/ 177800 h 1778000"/>
                <a:gd name="connsiteX0" fmla="*/ 0 w 9144000"/>
                <a:gd name="connsiteY0" fmla="*/ 177801 h 1778001"/>
                <a:gd name="connsiteX1" fmla="*/ 4572000 w 9144000"/>
                <a:gd name="connsiteY1" fmla="*/ 1 h 1778001"/>
                <a:gd name="connsiteX2" fmla="*/ 9144000 w 9144000"/>
                <a:gd name="connsiteY2" fmla="*/ 177801 h 1778001"/>
                <a:gd name="connsiteX3" fmla="*/ 9144000 w 9144000"/>
                <a:gd name="connsiteY3" fmla="*/ 1778001 h 1778001"/>
                <a:gd name="connsiteX4" fmla="*/ 0 w 9144000"/>
                <a:gd name="connsiteY4" fmla="*/ 1778001 h 1778001"/>
                <a:gd name="connsiteX5" fmla="*/ 0 w 914400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36453 w 9487093"/>
                <a:gd name="connsiteY0" fmla="*/ 240755 h 1840955"/>
                <a:gd name="connsiteX1" fmla="*/ 4878571 w 9487093"/>
                <a:gd name="connsiteY1" fmla="*/ 7175 h 1840955"/>
                <a:gd name="connsiteX2" fmla="*/ 9480453 w 9487093"/>
                <a:gd name="connsiteY2" fmla="*/ 240755 h 1840955"/>
                <a:gd name="connsiteX3" fmla="*/ 9480453 w 9487093"/>
                <a:gd name="connsiteY3" fmla="*/ 1840955 h 1840955"/>
                <a:gd name="connsiteX4" fmla="*/ 336453 w 9487093"/>
                <a:gd name="connsiteY4" fmla="*/ 1840955 h 1840955"/>
                <a:gd name="connsiteX5" fmla="*/ 336453 w 9487093"/>
                <a:gd name="connsiteY5" fmla="*/ 240755 h 1840955"/>
                <a:gd name="connsiteX0" fmla="*/ 0 w 9150640"/>
                <a:gd name="connsiteY0" fmla="*/ 240755 h 1840955"/>
                <a:gd name="connsiteX1" fmla="*/ 4542118 w 9150640"/>
                <a:gd name="connsiteY1" fmla="*/ 7175 h 1840955"/>
                <a:gd name="connsiteX2" fmla="*/ 9144000 w 9150640"/>
                <a:gd name="connsiteY2" fmla="*/ 240755 h 1840955"/>
                <a:gd name="connsiteX3" fmla="*/ 9144000 w 9150640"/>
                <a:gd name="connsiteY3" fmla="*/ 1840955 h 1840955"/>
                <a:gd name="connsiteX4" fmla="*/ 0 w 9150640"/>
                <a:gd name="connsiteY4" fmla="*/ 1840955 h 1840955"/>
                <a:gd name="connsiteX5" fmla="*/ 0 w 9150640"/>
                <a:gd name="connsiteY5" fmla="*/ 240755 h 1840955"/>
                <a:gd name="connsiteX0" fmla="*/ 175 w 9150815"/>
                <a:gd name="connsiteY0" fmla="*/ 233581 h 1833781"/>
                <a:gd name="connsiteX1" fmla="*/ 4542293 w 9150815"/>
                <a:gd name="connsiteY1" fmla="*/ 1 h 1833781"/>
                <a:gd name="connsiteX2" fmla="*/ 9144175 w 9150815"/>
                <a:gd name="connsiteY2" fmla="*/ 233581 h 1833781"/>
                <a:gd name="connsiteX3" fmla="*/ 9144175 w 9150815"/>
                <a:gd name="connsiteY3" fmla="*/ 1833781 h 1833781"/>
                <a:gd name="connsiteX4" fmla="*/ 175 w 9150815"/>
                <a:gd name="connsiteY4" fmla="*/ 1833781 h 1833781"/>
                <a:gd name="connsiteX5" fmla="*/ 175 w 9150815"/>
                <a:gd name="connsiteY5" fmla="*/ 233581 h 1833781"/>
                <a:gd name="connsiteX0" fmla="*/ 175 w 9145171"/>
                <a:gd name="connsiteY0" fmla="*/ 233581 h 1833781"/>
                <a:gd name="connsiteX1" fmla="*/ 4542293 w 9145171"/>
                <a:gd name="connsiteY1" fmla="*/ 1 h 1833781"/>
                <a:gd name="connsiteX2" fmla="*/ 9144175 w 9145171"/>
                <a:gd name="connsiteY2" fmla="*/ 233581 h 1833781"/>
                <a:gd name="connsiteX3" fmla="*/ 9144175 w 9145171"/>
                <a:gd name="connsiteY3" fmla="*/ 1833781 h 1833781"/>
                <a:gd name="connsiteX4" fmla="*/ 175 w 9145171"/>
                <a:gd name="connsiteY4" fmla="*/ 1833781 h 1833781"/>
                <a:gd name="connsiteX5" fmla="*/ 175 w 9145171"/>
                <a:gd name="connsiteY5" fmla="*/ 233581 h 1833781"/>
                <a:gd name="connsiteX0" fmla="*/ 98 w 9147816"/>
                <a:gd name="connsiteY0" fmla="*/ 233581 h 1833781"/>
                <a:gd name="connsiteX1" fmla="*/ 4542216 w 9147816"/>
                <a:gd name="connsiteY1" fmla="*/ 1 h 1833781"/>
                <a:gd name="connsiteX2" fmla="*/ 9147273 w 9147816"/>
                <a:gd name="connsiteY2" fmla="*/ 230617 h 1833781"/>
                <a:gd name="connsiteX3" fmla="*/ 9144098 w 9147816"/>
                <a:gd name="connsiteY3" fmla="*/ 1833781 h 1833781"/>
                <a:gd name="connsiteX4" fmla="*/ 98 w 9147816"/>
                <a:gd name="connsiteY4" fmla="*/ 1833781 h 1833781"/>
                <a:gd name="connsiteX5" fmla="*/ 98 w 9147816"/>
                <a:gd name="connsiteY5" fmla="*/ 233581 h 1833781"/>
                <a:gd name="connsiteX0" fmla="*/ 98 w 9147816"/>
                <a:gd name="connsiteY0" fmla="*/ 233878 h 1834078"/>
                <a:gd name="connsiteX1" fmla="*/ 4542216 w 9147816"/>
                <a:gd name="connsiteY1" fmla="*/ 298 h 1834078"/>
                <a:gd name="connsiteX2" fmla="*/ 9147273 w 9147816"/>
                <a:gd name="connsiteY2" fmla="*/ 230914 h 1834078"/>
                <a:gd name="connsiteX3" fmla="*/ 9144098 w 9147816"/>
                <a:gd name="connsiteY3" fmla="*/ 1834078 h 1834078"/>
                <a:gd name="connsiteX4" fmla="*/ 98 w 9147816"/>
                <a:gd name="connsiteY4" fmla="*/ 1834078 h 1834078"/>
                <a:gd name="connsiteX5" fmla="*/ 98 w 9147816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53 w 9147871"/>
                <a:gd name="connsiteY0" fmla="*/ 233934 h 1834134"/>
                <a:gd name="connsiteX1" fmla="*/ 4542271 w 9147871"/>
                <a:gd name="connsiteY1" fmla="*/ 354 h 1834134"/>
                <a:gd name="connsiteX2" fmla="*/ 9147328 w 9147871"/>
                <a:gd name="connsiteY2" fmla="*/ 230970 h 1834134"/>
                <a:gd name="connsiteX3" fmla="*/ 9144153 w 9147871"/>
                <a:gd name="connsiteY3" fmla="*/ 1834134 h 1834134"/>
                <a:gd name="connsiteX4" fmla="*/ 153 w 9147871"/>
                <a:gd name="connsiteY4" fmla="*/ 1834134 h 1834134"/>
                <a:gd name="connsiteX5" fmla="*/ 153 w 9147871"/>
                <a:gd name="connsiteY5" fmla="*/ 233934 h 18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871" h="1834134">
                  <a:moveTo>
                    <a:pt x="153" y="233934"/>
                  </a:moveTo>
                  <a:cubicBezTo>
                    <a:pt x="-19768" y="221151"/>
                    <a:pt x="1902952" y="-10260"/>
                    <a:pt x="4542271" y="354"/>
                  </a:cubicBezTo>
                  <a:cubicBezTo>
                    <a:pt x="7181590" y="10968"/>
                    <a:pt x="9132387" y="231468"/>
                    <a:pt x="9147328" y="230970"/>
                  </a:cubicBezTo>
                  <a:cubicBezTo>
                    <a:pt x="9149569" y="227509"/>
                    <a:pt x="9144153" y="1300734"/>
                    <a:pt x="9144153" y="1834134"/>
                  </a:cubicBezTo>
                  <a:lnTo>
                    <a:pt x="153" y="1834134"/>
                  </a:lnTo>
                  <a:lnTo>
                    <a:pt x="153" y="233934"/>
                  </a:lnTo>
                  <a:close/>
                </a:path>
              </a:pathLst>
            </a:custGeom>
            <a:solidFill>
              <a:srgbClr val="78C800">
                <a:alpha val="80000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2"/>
            <p:cNvSpPr>
              <a:spLocks/>
            </p:cNvSpPr>
            <p:nvPr userDrawn="1"/>
          </p:nvSpPr>
          <p:spPr bwMode="ltGray">
            <a:xfrm>
              <a:off x="-2660" y="5291719"/>
              <a:ext cx="9147871" cy="1566280"/>
            </a:xfrm>
            <a:custGeom>
              <a:avLst/>
              <a:gdLst>
                <a:gd name="connsiteX0" fmla="*/ 0 w 9144000"/>
                <a:gd name="connsiteY0" fmla="*/ 0 h 1600200"/>
                <a:gd name="connsiteX1" fmla="*/ 9144000 w 9144000"/>
                <a:gd name="connsiteY1" fmla="*/ 0 h 1600200"/>
                <a:gd name="connsiteX2" fmla="*/ 9144000 w 9144000"/>
                <a:gd name="connsiteY2" fmla="*/ 1600200 h 1600200"/>
                <a:gd name="connsiteX3" fmla="*/ 0 w 9144000"/>
                <a:gd name="connsiteY3" fmla="*/ 1600200 h 1600200"/>
                <a:gd name="connsiteX4" fmla="*/ 0 w 9144000"/>
                <a:gd name="connsiteY4" fmla="*/ 0 h 1600200"/>
                <a:gd name="connsiteX0" fmla="*/ 0 w 9144000"/>
                <a:gd name="connsiteY0" fmla="*/ 0 h 1600200"/>
                <a:gd name="connsiteX1" fmla="*/ 4601882 w 9144000"/>
                <a:gd name="connsiteY1" fmla="*/ 1494 h 1600200"/>
                <a:gd name="connsiteX2" fmla="*/ 9144000 w 9144000"/>
                <a:gd name="connsiteY2" fmla="*/ 0 h 1600200"/>
                <a:gd name="connsiteX3" fmla="*/ 9144000 w 9144000"/>
                <a:gd name="connsiteY3" fmla="*/ 1600200 h 1600200"/>
                <a:gd name="connsiteX4" fmla="*/ 0 w 9144000"/>
                <a:gd name="connsiteY4" fmla="*/ 1600200 h 1600200"/>
                <a:gd name="connsiteX5" fmla="*/ 0 w 9144000"/>
                <a:gd name="connsiteY5" fmla="*/ 0 h 1600200"/>
                <a:gd name="connsiteX0" fmla="*/ 0 w 9144000"/>
                <a:gd name="connsiteY0" fmla="*/ 177800 h 1778000"/>
                <a:gd name="connsiteX1" fmla="*/ 4572000 w 9144000"/>
                <a:gd name="connsiteY1" fmla="*/ 0 h 1778000"/>
                <a:gd name="connsiteX2" fmla="*/ 9144000 w 9144000"/>
                <a:gd name="connsiteY2" fmla="*/ 177800 h 1778000"/>
                <a:gd name="connsiteX3" fmla="*/ 9144000 w 9144000"/>
                <a:gd name="connsiteY3" fmla="*/ 1778000 h 1778000"/>
                <a:gd name="connsiteX4" fmla="*/ 0 w 9144000"/>
                <a:gd name="connsiteY4" fmla="*/ 1778000 h 1778000"/>
                <a:gd name="connsiteX5" fmla="*/ 0 w 9144000"/>
                <a:gd name="connsiteY5" fmla="*/ 177800 h 1778000"/>
                <a:gd name="connsiteX0" fmla="*/ 0 w 9144000"/>
                <a:gd name="connsiteY0" fmla="*/ 177801 h 1778001"/>
                <a:gd name="connsiteX1" fmla="*/ 4572000 w 9144000"/>
                <a:gd name="connsiteY1" fmla="*/ 1 h 1778001"/>
                <a:gd name="connsiteX2" fmla="*/ 9144000 w 9144000"/>
                <a:gd name="connsiteY2" fmla="*/ 177801 h 1778001"/>
                <a:gd name="connsiteX3" fmla="*/ 9144000 w 9144000"/>
                <a:gd name="connsiteY3" fmla="*/ 1778001 h 1778001"/>
                <a:gd name="connsiteX4" fmla="*/ 0 w 9144000"/>
                <a:gd name="connsiteY4" fmla="*/ 1778001 h 1778001"/>
                <a:gd name="connsiteX5" fmla="*/ 0 w 914400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36453 w 9487093"/>
                <a:gd name="connsiteY0" fmla="*/ 240755 h 1840955"/>
                <a:gd name="connsiteX1" fmla="*/ 4878571 w 9487093"/>
                <a:gd name="connsiteY1" fmla="*/ 7175 h 1840955"/>
                <a:gd name="connsiteX2" fmla="*/ 9480453 w 9487093"/>
                <a:gd name="connsiteY2" fmla="*/ 240755 h 1840955"/>
                <a:gd name="connsiteX3" fmla="*/ 9480453 w 9487093"/>
                <a:gd name="connsiteY3" fmla="*/ 1840955 h 1840955"/>
                <a:gd name="connsiteX4" fmla="*/ 336453 w 9487093"/>
                <a:gd name="connsiteY4" fmla="*/ 1840955 h 1840955"/>
                <a:gd name="connsiteX5" fmla="*/ 336453 w 9487093"/>
                <a:gd name="connsiteY5" fmla="*/ 240755 h 1840955"/>
                <a:gd name="connsiteX0" fmla="*/ 0 w 9150640"/>
                <a:gd name="connsiteY0" fmla="*/ 240755 h 1840955"/>
                <a:gd name="connsiteX1" fmla="*/ 4542118 w 9150640"/>
                <a:gd name="connsiteY1" fmla="*/ 7175 h 1840955"/>
                <a:gd name="connsiteX2" fmla="*/ 9144000 w 9150640"/>
                <a:gd name="connsiteY2" fmla="*/ 240755 h 1840955"/>
                <a:gd name="connsiteX3" fmla="*/ 9144000 w 9150640"/>
                <a:gd name="connsiteY3" fmla="*/ 1840955 h 1840955"/>
                <a:gd name="connsiteX4" fmla="*/ 0 w 9150640"/>
                <a:gd name="connsiteY4" fmla="*/ 1840955 h 1840955"/>
                <a:gd name="connsiteX5" fmla="*/ 0 w 9150640"/>
                <a:gd name="connsiteY5" fmla="*/ 240755 h 1840955"/>
                <a:gd name="connsiteX0" fmla="*/ 175 w 9150815"/>
                <a:gd name="connsiteY0" fmla="*/ 233581 h 1833781"/>
                <a:gd name="connsiteX1" fmla="*/ 4542293 w 9150815"/>
                <a:gd name="connsiteY1" fmla="*/ 1 h 1833781"/>
                <a:gd name="connsiteX2" fmla="*/ 9144175 w 9150815"/>
                <a:gd name="connsiteY2" fmla="*/ 233581 h 1833781"/>
                <a:gd name="connsiteX3" fmla="*/ 9144175 w 9150815"/>
                <a:gd name="connsiteY3" fmla="*/ 1833781 h 1833781"/>
                <a:gd name="connsiteX4" fmla="*/ 175 w 9150815"/>
                <a:gd name="connsiteY4" fmla="*/ 1833781 h 1833781"/>
                <a:gd name="connsiteX5" fmla="*/ 175 w 9150815"/>
                <a:gd name="connsiteY5" fmla="*/ 233581 h 1833781"/>
                <a:gd name="connsiteX0" fmla="*/ 175 w 9145171"/>
                <a:gd name="connsiteY0" fmla="*/ 233581 h 1833781"/>
                <a:gd name="connsiteX1" fmla="*/ 4542293 w 9145171"/>
                <a:gd name="connsiteY1" fmla="*/ 1 h 1833781"/>
                <a:gd name="connsiteX2" fmla="*/ 9144175 w 9145171"/>
                <a:gd name="connsiteY2" fmla="*/ 233581 h 1833781"/>
                <a:gd name="connsiteX3" fmla="*/ 9144175 w 9145171"/>
                <a:gd name="connsiteY3" fmla="*/ 1833781 h 1833781"/>
                <a:gd name="connsiteX4" fmla="*/ 175 w 9145171"/>
                <a:gd name="connsiteY4" fmla="*/ 1833781 h 1833781"/>
                <a:gd name="connsiteX5" fmla="*/ 175 w 9145171"/>
                <a:gd name="connsiteY5" fmla="*/ 233581 h 1833781"/>
                <a:gd name="connsiteX0" fmla="*/ 98 w 9147816"/>
                <a:gd name="connsiteY0" fmla="*/ 233581 h 1833781"/>
                <a:gd name="connsiteX1" fmla="*/ 4542216 w 9147816"/>
                <a:gd name="connsiteY1" fmla="*/ 1 h 1833781"/>
                <a:gd name="connsiteX2" fmla="*/ 9147273 w 9147816"/>
                <a:gd name="connsiteY2" fmla="*/ 230617 h 1833781"/>
                <a:gd name="connsiteX3" fmla="*/ 9144098 w 9147816"/>
                <a:gd name="connsiteY3" fmla="*/ 1833781 h 1833781"/>
                <a:gd name="connsiteX4" fmla="*/ 98 w 9147816"/>
                <a:gd name="connsiteY4" fmla="*/ 1833781 h 1833781"/>
                <a:gd name="connsiteX5" fmla="*/ 98 w 9147816"/>
                <a:gd name="connsiteY5" fmla="*/ 233581 h 1833781"/>
                <a:gd name="connsiteX0" fmla="*/ 98 w 9147816"/>
                <a:gd name="connsiteY0" fmla="*/ 233878 h 1834078"/>
                <a:gd name="connsiteX1" fmla="*/ 4542216 w 9147816"/>
                <a:gd name="connsiteY1" fmla="*/ 298 h 1834078"/>
                <a:gd name="connsiteX2" fmla="*/ 9147273 w 9147816"/>
                <a:gd name="connsiteY2" fmla="*/ 230914 h 1834078"/>
                <a:gd name="connsiteX3" fmla="*/ 9144098 w 9147816"/>
                <a:gd name="connsiteY3" fmla="*/ 1834078 h 1834078"/>
                <a:gd name="connsiteX4" fmla="*/ 98 w 9147816"/>
                <a:gd name="connsiteY4" fmla="*/ 1834078 h 1834078"/>
                <a:gd name="connsiteX5" fmla="*/ 98 w 9147816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53 w 9147871"/>
                <a:gd name="connsiteY0" fmla="*/ 233934 h 1834134"/>
                <a:gd name="connsiteX1" fmla="*/ 4542271 w 9147871"/>
                <a:gd name="connsiteY1" fmla="*/ 354 h 1834134"/>
                <a:gd name="connsiteX2" fmla="*/ 9147328 w 9147871"/>
                <a:gd name="connsiteY2" fmla="*/ 230970 h 1834134"/>
                <a:gd name="connsiteX3" fmla="*/ 9144153 w 9147871"/>
                <a:gd name="connsiteY3" fmla="*/ 1834134 h 1834134"/>
                <a:gd name="connsiteX4" fmla="*/ 153 w 9147871"/>
                <a:gd name="connsiteY4" fmla="*/ 1834134 h 1834134"/>
                <a:gd name="connsiteX5" fmla="*/ 153 w 9147871"/>
                <a:gd name="connsiteY5" fmla="*/ 233934 h 1834134"/>
                <a:gd name="connsiteX0" fmla="*/ 153 w 9147871"/>
                <a:gd name="connsiteY0" fmla="*/ 284819 h 1885019"/>
                <a:gd name="connsiteX1" fmla="*/ 4542271 w 9147871"/>
                <a:gd name="connsiteY1" fmla="*/ 291 h 1885019"/>
                <a:gd name="connsiteX2" fmla="*/ 9147328 w 9147871"/>
                <a:gd name="connsiteY2" fmla="*/ 281855 h 1885019"/>
                <a:gd name="connsiteX3" fmla="*/ 9144153 w 9147871"/>
                <a:gd name="connsiteY3" fmla="*/ 1885019 h 1885019"/>
                <a:gd name="connsiteX4" fmla="*/ 153 w 9147871"/>
                <a:gd name="connsiteY4" fmla="*/ 1885019 h 1885019"/>
                <a:gd name="connsiteX5" fmla="*/ 153 w 9147871"/>
                <a:gd name="connsiteY5" fmla="*/ 284819 h 18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871" h="1885019">
                  <a:moveTo>
                    <a:pt x="153" y="284819"/>
                  </a:moveTo>
                  <a:cubicBezTo>
                    <a:pt x="-19768" y="272036"/>
                    <a:pt x="1902952" y="-10323"/>
                    <a:pt x="4542271" y="291"/>
                  </a:cubicBezTo>
                  <a:cubicBezTo>
                    <a:pt x="7181590" y="10905"/>
                    <a:pt x="9132387" y="282353"/>
                    <a:pt x="9147328" y="281855"/>
                  </a:cubicBezTo>
                  <a:cubicBezTo>
                    <a:pt x="9149569" y="278394"/>
                    <a:pt x="9144153" y="1351619"/>
                    <a:pt x="9144153" y="1885019"/>
                  </a:cubicBezTo>
                  <a:lnTo>
                    <a:pt x="153" y="1885019"/>
                  </a:lnTo>
                  <a:lnTo>
                    <a:pt x="153" y="284819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16617" y="-19756"/>
            <a:ext cx="9172222" cy="2670698"/>
            <a:chOff x="-16617" y="-19756"/>
            <a:chExt cx="9172222" cy="2670698"/>
          </a:xfrm>
        </p:grpSpPr>
        <p:sp>
          <p:nvSpPr>
            <p:cNvPr id="19" name="Rectangle 2"/>
            <p:cNvSpPr>
              <a:spLocks/>
            </p:cNvSpPr>
            <p:nvPr userDrawn="1"/>
          </p:nvSpPr>
          <p:spPr bwMode="ltGray">
            <a:xfrm flipV="1">
              <a:off x="-2660" y="685800"/>
              <a:ext cx="9147871" cy="1965142"/>
            </a:xfrm>
            <a:custGeom>
              <a:avLst/>
              <a:gdLst>
                <a:gd name="connsiteX0" fmla="*/ 0 w 9144000"/>
                <a:gd name="connsiteY0" fmla="*/ 0 h 1600200"/>
                <a:gd name="connsiteX1" fmla="*/ 9144000 w 9144000"/>
                <a:gd name="connsiteY1" fmla="*/ 0 h 1600200"/>
                <a:gd name="connsiteX2" fmla="*/ 9144000 w 9144000"/>
                <a:gd name="connsiteY2" fmla="*/ 1600200 h 1600200"/>
                <a:gd name="connsiteX3" fmla="*/ 0 w 9144000"/>
                <a:gd name="connsiteY3" fmla="*/ 1600200 h 1600200"/>
                <a:gd name="connsiteX4" fmla="*/ 0 w 9144000"/>
                <a:gd name="connsiteY4" fmla="*/ 0 h 1600200"/>
                <a:gd name="connsiteX0" fmla="*/ 0 w 9144000"/>
                <a:gd name="connsiteY0" fmla="*/ 0 h 1600200"/>
                <a:gd name="connsiteX1" fmla="*/ 4601882 w 9144000"/>
                <a:gd name="connsiteY1" fmla="*/ 1494 h 1600200"/>
                <a:gd name="connsiteX2" fmla="*/ 9144000 w 9144000"/>
                <a:gd name="connsiteY2" fmla="*/ 0 h 1600200"/>
                <a:gd name="connsiteX3" fmla="*/ 9144000 w 9144000"/>
                <a:gd name="connsiteY3" fmla="*/ 1600200 h 1600200"/>
                <a:gd name="connsiteX4" fmla="*/ 0 w 9144000"/>
                <a:gd name="connsiteY4" fmla="*/ 1600200 h 1600200"/>
                <a:gd name="connsiteX5" fmla="*/ 0 w 9144000"/>
                <a:gd name="connsiteY5" fmla="*/ 0 h 1600200"/>
                <a:gd name="connsiteX0" fmla="*/ 0 w 9144000"/>
                <a:gd name="connsiteY0" fmla="*/ 177800 h 1778000"/>
                <a:gd name="connsiteX1" fmla="*/ 4572000 w 9144000"/>
                <a:gd name="connsiteY1" fmla="*/ 0 h 1778000"/>
                <a:gd name="connsiteX2" fmla="*/ 9144000 w 9144000"/>
                <a:gd name="connsiteY2" fmla="*/ 177800 h 1778000"/>
                <a:gd name="connsiteX3" fmla="*/ 9144000 w 9144000"/>
                <a:gd name="connsiteY3" fmla="*/ 1778000 h 1778000"/>
                <a:gd name="connsiteX4" fmla="*/ 0 w 9144000"/>
                <a:gd name="connsiteY4" fmla="*/ 1778000 h 1778000"/>
                <a:gd name="connsiteX5" fmla="*/ 0 w 9144000"/>
                <a:gd name="connsiteY5" fmla="*/ 177800 h 1778000"/>
                <a:gd name="connsiteX0" fmla="*/ 0 w 9144000"/>
                <a:gd name="connsiteY0" fmla="*/ 177801 h 1778001"/>
                <a:gd name="connsiteX1" fmla="*/ 4572000 w 9144000"/>
                <a:gd name="connsiteY1" fmla="*/ 1 h 1778001"/>
                <a:gd name="connsiteX2" fmla="*/ 9144000 w 9144000"/>
                <a:gd name="connsiteY2" fmla="*/ 177801 h 1778001"/>
                <a:gd name="connsiteX3" fmla="*/ 9144000 w 9144000"/>
                <a:gd name="connsiteY3" fmla="*/ 1778001 h 1778001"/>
                <a:gd name="connsiteX4" fmla="*/ 0 w 9144000"/>
                <a:gd name="connsiteY4" fmla="*/ 1778001 h 1778001"/>
                <a:gd name="connsiteX5" fmla="*/ 0 w 914400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36453 w 9487093"/>
                <a:gd name="connsiteY0" fmla="*/ 240755 h 1840955"/>
                <a:gd name="connsiteX1" fmla="*/ 4878571 w 9487093"/>
                <a:gd name="connsiteY1" fmla="*/ 7175 h 1840955"/>
                <a:gd name="connsiteX2" fmla="*/ 9480453 w 9487093"/>
                <a:gd name="connsiteY2" fmla="*/ 240755 h 1840955"/>
                <a:gd name="connsiteX3" fmla="*/ 9480453 w 9487093"/>
                <a:gd name="connsiteY3" fmla="*/ 1840955 h 1840955"/>
                <a:gd name="connsiteX4" fmla="*/ 336453 w 9487093"/>
                <a:gd name="connsiteY4" fmla="*/ 1840955 h 1840955"/>
                <a:gd name="connsiteX5" fmla="*/ 336453 w 9487093"/>
                <a:gd name="connsiteY5" fmla="*/ 240755 h 1840955"/>
                <a:gd name="connsiteX0" fmla="*/ 0 w 9150640"/>
                <a:gd name="connsiteY0" fmla="*/ 240755 h 1840955"/>
                <a:gd name="connsiteX1" fmla="*/ 4542118 w 9150640"/>
                <a:gd name="connsiteY1" fmla="*/ 7175 h 1840955"/>
                <a:gd name="connsiteX2" fmla="*/ 9144000 w 9150640"/>
                <a:gd name="connsiteY2" fmla="*/ 240755 h 1840955"/>
                <a:gd name="connsiteX3" fmla="*/ 9144000 w 9150640"/>
                <a:gd name="connsiteY3" fmla="*/ 1840955 h 1840955"/>
                <a:gd name="connsiteX4" fmla="*/ 0 w 9150640"/>
                <a:gd name="connsiteY4" fmla="*/ 1840955 h 1840955"/>
                <a:gd name="connsiteX5" fmla="*/ 0 w 9150640"/>
                <a:gd name="connsiteY5" fmla="*/ 240755 h 1840955"/>
                <a:gd name="connsiteX0" fmla="*/ 175 w 9150815"/>
                <a:gd name="connsiteY0" fmla="*/ 233581 h 1833781"/>
                <a:gd name="connsiteX1" fmla="*/ 4542293 w 9150815"/>
                <a:gd name="connsiteY1" fmla="*/ 1 h 1833781"/>
                <a:gd name="connsiteX2" fmla="*/ 9144175 w 9150815"/>
                <a:gd name="connsiteY2" fmla="*/ 233581 h 1833781"/>
                <a:gd name="connsiteX3" fmla="*/ 9144175 w 9150815"/>
                <a:gd name="connsiteY3" fmla="*/ 1833781 h 1833781"/>
                <a:gd name="connsiteX4" fmla="*/ 175 w 9150815"/>
                <a:gd name="connsiteY4" fmla="*/ 1833781 h 1833781"/>
                <a:gd name="connsiteX5" fmla="*/ 175 w 9150815"/>
                <a:gd name="connsiteY5" fmla="*/ 233581 h 1833781"/>
                <a:gd name="connsiteX0" fmla="*/ 175 w 9145171"/>
                <a:gd name="connsiteY0" fmla="*/ 233581 h 1833781"/>
                <a:gd name="connsiteX1" fmla="*/ 4542293 w 9145171"/>
                <a:gd name="connsiteY1" fmla="*/ 1 h 1833781"/>
                <a:gd name="connsiteX2" fmla="*/ 9144175 w 9145171"/>
                <a:gd name="connsiteY2" fmla="*/ 233581 h 1833781"/>
                <a:gd name="connsiteX3" fmla="*/ 9144175 w 9145171"/>
                <a:gd name="connsiteY3" fmla="*/ 1833781 h 1833781"/>
                <a:gd name="connsiteX4" fmla="*/ 175 w 9145171"/>
                <a:gd name="connsiteY4" fmla="*/ 1833781 h 1833781"/>
                <a:gd name="connsiteX5" fmla="*/ 175 w 9145171"/>
                <a:gd name="connsiteY5" fmla="*/ 233581 h 1833781"/>
                <a:gd name="connsiteX0" fmla="*/ 98 w 9147816"/>
                <a:gd name="connsiteY0" fmla="*/ 233581 h 1833781"/>
                <a:gd name="connsiteX1" fmla="*/ 4542216 w 9147816"/>
                <a:gd name="connsiteY1" fmla="*/ 1 h 1833781"/>
                <a:gd name="connsiteX2" fmla="*/ 9147273 w 9147816"/>
                <a:gd name="connsiteY2" fmla="*/ 230617 h 1833781"/>
                <a:gd name="connsiteX3" fmla="*/ 9144098 w 9147816"/>
                <a:gd name="connsiteY3" fmla="*/ 1833781 h 1833781"/>
                <a:gd name="connsiteX4" fmla="*/ 98 w 9147816"/>
                <a:gd name="connsiteY4" fmla="*/ 1833781 h 1833781"/>
                <a:gd name="connsiteX5" fmla="*/ 98 w 9147816"/>
                <a:gd name="connsiteY5" fmla="*/ 233581 h 1833781"/>
                <a:gd name="connsiteX0" fmla="*/ 98 w 9147816"/>
                <a:gd name="connsiteY0" fmla="*/ 233878 h 1834078"/>
                <a:gd name="connsiteX1" fmla="*/ 4542216 w 9147816"/>
                <a:gd name="connsiteY1" fmla="*/ 298 h 1834078"/>
                <a:gd name="connsiteX2" fmla="*/ 9147273 w 9147816"/>
                <a:gd name="connsiteY2" fmla="*/ 230914 h 1834078"/>
                <a:gd name="connsiteX3" fmla="*/ 9144098 w 9147816"/>
                <a:gd name="connsiteY3" fmla="*/ 1834078 h 1834078"/>
                <a:gd name="connsiteX4" fmla="*/ 98 w 9147816"/>
                <a:gd name="connsiteY4" fmla="*/ 1834078 h 1834078"/>
                <a:gd name="connsiteX5" fmla="*/ 98 w 9147816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53 w 9147871"/>
                <a:gd name="connsiteY0" fmla="*/ 233934 h 1834134"/>
                <a:gd name="connsiteX1" fmla="*/ 4542271 w 9147871"/>
                <a:gd name="connsiteY1" fmla="*/ 354 h 1834134"/>
                <a:gd name="connsiteX2" fmla="*/ 9147328 w 9147871"/>
                <a:gd name="connsiteY2" fmla="*/ 230970 h 1834134"/>
                <a:gd name="connsiteX3" fmla="*/ 9144153 w 9147871"/>
                <a:gd name="connsiteY3" fmla="*/ 1834134 h 1834134"/>
                <a:gd name="connsiteX4" fmla="*/ 153 w 9147871"/>
                <a:gd name="connsiteY4" fmla="*/ 1834134 h 1834134"/>
                <a:gd name="connsiteX5" fmla="*/ 153 w 9147871"/>
                <a:gd name="connsiteY5" fmla="*/ 233934 h 18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871" h="1834134">
                  <a:moveTo>
                    <a:pt x="153" y="233934"/>
                  </a:moveTo>
                  <a:cubicBezTo>
                    <a:pt x="-19768" y="221151"/>
                    <a:pt x="1902952" y="-10260"/>
                    <a:pt x="4542271" y="354"/>
                  </a:cubicBezTo>
                  <a:cubicBezTo>
                    <a:pt x="7181590" y="10968"/>
                    <a:pt x="9132387" y="231468"/>
                    <a:pt x="9147328" y="230970"/>
                  </a:cubicBezTo>
                  <a:cubicBezTo>
                    <a:pt x="9149569" y="227509"/>
                    <a:pt x="9144153" y="1300734"/>
                    <a:pt x="9144153" y="1834134"/>
                  </a:cubicBezTo>
                  <a:lnTo>
                    <a:pt x="153" y="1834134"/>
                  </a:lnTo>
                  <a:lnTo>
                    <a:pt x="153" y="233934"/>
                  </a:lnTo>
                  <a:close/>
                </a:path>
              </a:pathLst>
            </a:custGeom>
            <a:solidFill>
              <a:srgbClr val="78C800">
                <a:alpha val="80000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2"/>
            <p:cNvSpPr>
              <a:spLocks/>
            </p:cNvSpPr>
            <p:nvPr userDrawn="1"/>
          </p:nvSpPr>
          <p:spPr bwMode="ltGray">
            <a:xfrm flipV="1">
              <a:off x="-16617" y="-19756"/>
              <a:ext cx="9172222" cy="2271835"/>
            </a:xfrm>
            <a:custGeom>
              <a:avLst/>
              <a:gdLst>
                <a:gd name="connsiteX0" fmla="*/ 0 w 9144000"/>
                <a:gd name="connsiteY0" fmla="*/ 0 h 1600200"/>
                <a:gd name="connsiteX1" fmla="*/ 9144000 w 9144000"/>
                <a:gd name="connsiteY1" fmla="*/ 0 h 1600200"/>
                <a:gd name="connsiteX2" fmla="*/ 9144000 w 9144000"/>
                <a:gd name="connsiteY2" fmla="*/ 1600200 h 1600200"/>
                <a:gd name="connsiteX3" fmla="*/ 0 w 9144000"/>
                <a:gd name="connsiteY3" fmla="*/ 1600200 h 1600200"/>
                <a:gd name="connsiteX4" fmla="*/ 0 w 9144000"/>
                <a:gd name="connsiteY4" fmla="*/ 0 h 1600200"/>
                <a:gd name="connsiteX0" fmla="*/ 0 w 9144000"/>
                <a:gd name="connsiteY0" fmla="*/ 0 h 1600200"/>
                <a:gd name="connsiteX1" fmla="*/ 4601882 w 9144000"/>
                <a:gd name="connsiteY1" fmla="*/ 1494 h 1600200"/>
                <a:gd name="connsiteX2" fmla="*/ 9144000 w 9144000"/>
                <a:gd name="connsiteY2" fmla="*/ 0 h 1600200"/>
                <a:gd name="connsiteX3" fmla="*/ 9144000 w 9144000"/>
                <a:gd name="connsiteY3" fmla="*/ 1600200 h 1600200"/>
                <a:gd name="connsiteX4" fmla="*/ 0 w 9144000"/>
                <a:gd name="connsiteY4" fmla="*/ 1600200 h 1600200"/>
                <a:gd name="connsiteX5" fmla="*/ 0 w 9144000"/>
                <a:gd name="connsiteY5" fmla="*/ 0 h 1600200"/>
                <a:gd name="connsiteX0" fmla="*/ 0 w 9144000"/>
                <a:gd name="connsiteY0" fmla="*/ 177800 h 1778000"/>
                <a:gd name="connsiteX1" fmla="*/ 4572000 w 9144000"/>
                <a:gd name="connsiteY1" fmla="*/ 0 h 1778000"/>
                <a:gd name="connsiteX2" fmla="*/ 9144000 w 9144000"/>
                <a:gd name="connsiteY2" fmla="*/ 177800 h 1778000"/>
                <a:gd name="connsiteX3" fmla="*/ 9144000 w 9144000"/>
                <a:gd name="connsiteY3" fmla="*/ 1778000 h 1778000"/>
                <a:gd name="connsiteX4" fmla="*/ 0 w 9144000"/>
                <a:gd name="connsiteY4" fmla="*/ 1778000 h 1778000"/>
                <a:gd name="connsiteX5" fmla="*/ 0 w 9144000"/>
                <a:gd name="connsiteY5" fmla="*/ 177800 h 1778000"/>
                <a:gd name="connsiteX0" fmla="*/ 0 w 9144000"/>
                <a:gd name="connsiteY0" fmla="*/ 177801 h 1778001"/>
                <a:gd name="connsiteX1" fmla="*/ 4572000 w 9144000"/>
                <a:gd name="connsiteY1" fmla="*/ 1 h 1778001"/>
                <a:gd name="connsiteX2" fmla="*/ 9144000 w 9144000"/>
                <a:gd name="connsiteY2" fmla="*/ 177801 h 1778001"/>
                <a:gd name="connsiteX3" fmla="*/ 9144000 w 9144000"/>
                <a:gd name="connsiteY3" fmla="*/ 1778001 h 1778001"/>
                <a:gd name="connsiteX4" fmla="*/ 0 w 9144000"/>
                <a:gd name="connsiteY4" fmla="*/ 1778001 h 1778001"/>
                <a:gd name="connsiteX5" fmla="*/ 0 w 914400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383 w 9151023"/>
                <a:gd name="connsiteY0" fmla="*/ 177801 h 1778001"/>
                <a:gd name="connsiteX1" fmla="*/ 4572383 w 9151023"/>
                <a:gd name="connsiteY1" fmla="*/ 1 h 1778001"/>
                <a:gd name="connsiteX2" fmla="*/ 9144383 w 9151023"/>
                <a:gd name="connsiteY2" fmla="*/ 177801 h 1778001"/>
                <a:gd name="connsiteX3" fmla="*/ 9144383 w 9151023"/>
                <a:gd name="connsiteY3" fmla="*/ 1778001 h 1778001"/>
                <a:gd name="connsiteX4" fmla="*/ 383 w 9151023"/>
                <a:gd name="connsiteY4" fmla="*/ 1778001 h 1778001"/>
                <a:gd name="connsiteX5" fmla="*/ 383 w 9151023"/>
                <a:gd name="connsiteY5" fmla="*/ 177801 h 1778001"/>
                <a:gd name="connsiteX0" fmla="*/ 0 w 9150640"/>
                <a:gd name="connsiteY0" fmla="*/ 177801 h 1778001"/>
                <a:gd name="connsiteX1" fmla="*/ 4572000 w 9150640"/>
                <a:gd name="connsiteY1" fmla="*/ 1 h 1778001"/>
                <a:gd name="connsiteX2" fmla="*/ 9144000 w 9150640"/>
                <a:gd name="connsiteY2" fmla="*/ 177801 h 1778001"/>
                <a:gd name="connsiteX3" fmla="*/ 9144000 w 9150640"/>
                <a:gd name="connsiteY3" fmla="*/ 1778001 h 1778001"/>
                <a:gd name="connsiteX4" fmla="*/ 0 w 9150640"/>
                <a:gd name="connsiteY4" fmla="*/ 1778001 h 1778001"/>
                <a:gd name="connsiteX5" fmla="*/ 0 w 9150640"/>
                <a:gd name="connsiteY5" fmla="*/ 177801 h 1778001"/>
                <a:gd name="connsiteX0" fmla="*/ 336453 w 9487093"/>
                <a:gd name="connsiteY0" fmla="*/ 240755 h 1840955"/>
                <a:gd name="connsiteX1" fmla="*/ 4878571 w 9487093"/>
                <a:gd name="connsiteY1" fmla="*/ 7175 h 1840955"/>
                <a:gd name="connsiteX2" fmla="*/ 9480453 w 9487093"/>
                <a:gd name="connsiteY2" fmla="*/ 240755 h 1840955"/>
                <a:gd name="connsiteX3" fmla="*/ 9480453 w 9487093"/>
                <a:gd name="connsiteY3" fmla="*/ 1840955 h 1840955"/>
                <a:gd name="connsiteX4" fmla="*/ 336453 w 9487093"/>
                <a:gd name="connsiteY4" fmla="*/ 1840955 h 1840955"/>
                <a:gd name="connsiteX5" fmla="*/ 336453 w 9487093"/>
                <a:gd name="connsiteY5" fmla="*/ 240755 h 1840955"/>
                <a:gd name="connsiteX0" fmla="*/ 0 w 9150640"/>
                <a:gd name="connsiteY0" fmla="*/ 240755 h 1840955"/>
                <a:gd name="connsiteX1" fmla="*/ 4542118 w 9150640"/>
                <a:gd name="connsiteY1" fmla="*/ 7175 h 1840955"/>
                <a:gd name="connsiteX2" fmla="*/ 9144000 w 9150640"/>
                <a:gd name="connsiteY2" fmla="*/ 240755 h 1840955"/>
                <a:gd name="connsiteX3" fmla="*/ 9144000 w 9150640"/>
                <a:gd name="connsiteY3" fmla="*/ 1840955 h 1840955"/>
                <a:gd name="connsiteX4" fmla="*/ 0 w 9150640"/>
                <a:gd name="connsiteY4" fmla="*/ 1840955 h 1840955"/>
                <a:gd name="connsiteX5" fmla="*/ 0 w 9150640"/>
                <a:gd name="connsiteY5" fmla="*/ 240755 h 1840955"/>
                <a:gd name="connsiteX0" fmla="*/ 175 w 9150815"/>
                <a:gd name="connsiteY0" fmla="*/ 233581 h 1833781"/>
                <a:gd name="connsiteX1" fmla="*/ 4542293 w 9150815"/>
                <a:gd name="connsiteY1" fmla="*/ 1 h 1833781"/>
                <a:gd name="connsiteX2" fmla="*/ 9144175 w 9150815"/>
                <a:gd name="connsiteY2" fmla="*/ 233581 h 1833781"/>
                <a:gd name="connsiteX3" fmla="*/ 9144175 w 9150815"/>
                <a:gd name="connsiteY3" fmla="*/ 1833781 h 1833781"/>
                <a:gd name="connsiteX4" fmla="*/ 175 w 9150815"/>
                <a:gd name="connsiteY4" fmla="*/ 1833781 h 1833781"/>
                <a:gd name="connsiteX5" fmla="*/ 175 w 9150815"/>
                <a:gd name="connsiteY5" fmla="*/ 233581 h 1833781"/>
                <a:gd name="connsiteX0" fmla="*/ 175 w 9145171"/>
                <a:gd name="connsiteY0" fmla="*/ 233581 h 1833781"/>
                <a:gd name="connsiteX1" fmla="*/ 4542293 w 9145171"/>
                <a:gd name="connsiteY1" fmla="*/ 1 h 1833781"/>
                <a:gd name="connsiteX2" fmla="*/ 9144175 w 9145171"/>
                <a:gd name="connsiteY2" fmla="*/ 233581 h 1833781"/>
                <a:gd name="connsiteX3" fmla="*/ 9144175 w 9145171"/>
                <a:gd name="connsiteY3" fmla="*/ 1833781 h 1833781"/>
                <a:gd name="connsiteX4" fmla="*/ 175 w 9145171"/>
                <a:gd name="connsiteY4" fmla="*/ 1833781 h 1833781"/>
                <a:gd name="connsiteX5" fmla="*/ 175 w 9145171"/>
                <a:gd name="connsiteY5" fmla="*/ 233581 h 1833781"/>
                <a:gd name="connsiteX0" fmla="*/ 98 w 9147816"/>
                <a:gd name="connsiteY0" fmla="*/ 233581 h 1833781"/>
                <a:gd name="connsiteX1" fmla="*/ 4542216 w 9147816"/>
                <a:gd name="connsiteY1" fmla="*/ 1 h 1833781"/>
                <a:gd name="connsiteX2" fmla="*/ 9147273 w 9147816"/>
                <a:gd name="connsiteY2" fmla="*/ 230617 h 1833781"/>
                <a:gd name="connsiteX3" fmla="*/ 9144098 w 9147816"/>
                <a:gd name="connsiteY3" fmla="*/ 1833781 h 1833781"/>
                <a:gd name="connsiteX4" fmla="*/ 98 w 9147816"/>
                <a:gd name="connsiteY4" fmla="*/ 1833781 h 1833781"/>
                <a:gd name="connsiteX5" fmla="*/ 98 w 9147816"/>
                <a:gd name="connsiteY5" fmla="*/ 233581 h 1833781"/>
                <a:gd name="connsiteX0" fmla="*/ 98 w 9147816"/>
                <a:gd name="connsiteY0" fmla="*/ 233878 h 1834078"/>
                <a:gd name="connsiteX1" fmla="*/ 4542216 w 9147816"/>
                <a:gd name="connsiteY1" fmla="*/ 298 h 1834078"/>
                <a:gd name="connsiteX2" fmla="*/ 9147273 w 9147816"/>
                <a:gd name="connsiteY2" fmla="*/ 230914 h 1834078"/>
                <a:gd name="connsiteX3" fmla="*/ 9144098 w 9147816"/>
                <a:gd name="connsiteY3" fmla="*/ 1834078 h 1834078"/>
                <a:gd name="connsiteX4" fmla="*/ 98 w 9147816"/>
                <a:gd name="connsiteY4" fmla="*/ 1834078 h 1834078"/>
                <a:gd name="connsiteX5" fmla="*/ 98 w 9147816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07 w 9147825"/>
                <a:gd name="connsiteY0" fmla="*/ 233878 h 1834078"/>
                <a:gd name="connsiteX1" fmla="*/ 4542225 w 9147825"/>
                <a:gd name="connsiteY1" fmla="*/ 298 h 1834078"/>
                <a:gd name="connsiteX2" fmla="*/ 9147282 w 9147825"/>
                <a:gd name="connsiteY2" fmla="*/ 230914 h 1834078"/>
                <a:gd name="connsiteX3" fmla="*/ 9144107 w 9147825"/>
                <a:gd name="connsiteY3" fmla="*/ 1834078 h 1834078"/>
                <a:gd name="connsiteX4" fmla="*/ 107 w 9147825"/>
                <a:gd name="connsiteY4" fmla="*/ 1834078 h 1834078"/>
                <a:gd name="connsiteX5" fmla="*/ 107 w 9147825"/>
                <a:gd name="connsiteY5" fmla="*/ 233878 h 1834078"/>
                <a:gd name="connsiteX0" fmla="*/ 153 w 9147871"/>
                <a:gd name="connsiteY0" fmla="*/ 233934 h 1834134"/>
                <a:gd name="connsiteX1" fmla="*/ 4542271 w 9147871"/>
                <a:gd name="connsiteY1" fmla="*/ 354 h 1834134"/>
                <a:gd name="connsiteX2" fmla="*/ 9147328 w 9147871"/>
                <a:gd name="connsiteY2" fmla="*/ 230970 h 1834134"/>
                <a:gd name="connsiteX3" fmla="*/ 9144153 w 9147871"/>
                <a:gd name="connsiteY3" fmla="*/ 1834134 h 1834134"/>
                <a:gd name="connsiteX4" fmla="*/ 153 w 9147871"/>
                <a:gd name="connsiteY4" fmla="*/ 1834134 h 1834134"/>
                <a:gd name="connsiteX5" fmla="*/ 153 w 9147871"/>
                <a:gd name="connsiteY5" fmla="*/ 233934 h 1834134"/>
                <a:gd name="connsiteX0" fmla="*/ 153 w 9147871"/>
                <a:gd name="connsiteY0" fmla="*/ 284819 h 1885019"/>
                <a:gd name="connsiteX1" fmla="*/ 4542271 w 9147871"/>
                <a:gd name="connsiteY1" fmla="*/ 291 h 1885019"/>
                <a:gd name="connsiteX2" fmla="*/ 9147328 w 9147871"/>
                <a:gd name="connsiteY2" fmla="*/ 281855 h 1885019"/>
                <a:gd name="connsiteX3" fmla="*/ 9144153 w 9147871"/>
                <a:gd name="connsiteY3" fmla="*/ 1885019 h 1885019"/>
                <a:gd name="connsiteX4" fmla="*/ 153 w 9147871"/>
                <a:gd name="connsiteY4" fmla="*/ 1885019 h 1885019"/>
                <a:gd name="connsiteX5" fmla="*/ 153 w 9147871"/>
                <a:gd name="connsiteY5" fmla="*/ 284819 h 1885019"/>
                <a:gd name="connsiteX0" fmla="*/ 14111 w 9161829"/>
                <a:gd name="connsiteY0" fmla="*/ 284819 h 2734155"/>
                <a:gd name="connsiteX1" fmla="*/ 4556229 w 9161829"/>
                <a:gd name="connsiteY1" fmla="*/ 291 h 2734155"/>
                <a:gd name="connsiteX2" fmla="*/ 9161286 w 9161829"/>
                <a:gd name="connsiteY2" fmla="*/ 281855 h 2734155"/>
                <a:gd name="connsiteX3" fmla="*/ 9158111 w 9161829"/>
                <a:gd name="connsiteY3" fmla="*/ 1885019 h 2734155"/>
                <a:gd name="connsiteX4" fmla="*/ 0 w 9161829"/>
                <a:gd name="connsiteY4" fmla="*/ 2734155 h 2734155"/>
                <a:gd name="connsiteX5" fmla="*/ 14111 w 9161829"/>
                <a:gd name="connsiteY5" fmla="*/ 284819 h 2734155"/>
                <a:gd name="connsiteX0" fmla="*/ 14111 w 9172222"/>
                <a:gd name="connsiteY0" fmla="*/ 284819 h 2734155"/>
                <a:gd name="connsiteX1" fmla="*/ 4556229 w 9172222"/>
                <a:gd name="connsiteY1" fmla="*/ 291 h 2734155"/>
                <a:gd name="connsiteX2" fmla="*/ 9161286 w 9172222"/>
                <a:gd name="connsiteY2" fmla="*/ 281855 h 2734155"/>
                <a:gd name="connsiteX3" fmla="*/ 9172222 w 9172222"/>
                <a:gd name="connsiteY3" fmla="*/ 2734155 h 2734155"/>
                <a:gd name="connsiteX4" fmla="*/ 0 w 9172222"/>
                <a:gd name="connsiteY4" fmla="*/ 2734155 h 2734155"/>
                <a:gd name="connsiteX5" fmla="*/ 14111 w 9172222"/>
                <a:gd name="connsiteY5" fmla="*/ 284819 h 27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2222" h="2734155">
                  <a:moveTo>
                    <a:pt x="14111" y="284819"/>
                  </a:moveTo>
                  <a:cubicBezTo>
                    <a:pt x="-5810" y="272036"/>
                    <a:pt x="1916910" y="-10323"/>
                    <a:pt x="4556229" y="291"/>
                  </a:cubicBezTo>
                  <a:cubicBezTo>
                    <a:pt x="7195548" y="10905"/>
                    <a:pt x="9146345" y="282353"/>
                    <a:pt x="9161286" y="281855"/>
                  </a:cubicBezTo>
                  <a:cubicBezTo>
                    <a:pt x="9163527" y="278394"/>
                    <a:pt x="9172222" y="2200755"/>
                    <a:pt x="9172222" y="2734155"/>
                  </a:cubicBezTo>
                  <a:lnTo>
                    <a:pt x="0" y="2734155"/>
                  </a:lnTo>
                  <a:cubicBezTo>
                    <a:pt x="4704" y="1917710"/>
                    <a:pt x="9407" y="1101264"/>
                    <a:pt x="14111" y="284819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71600" y="2819400"/>
            <a:ext cx="6400800" cy="1112520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chemeClr val="tx1"/>
                </a:solidFill>
                <a:effectLst>
                  <a:outerShdw blurRad="190500" dir="2700000" algn="tl" rotWithShape="0">
                    <a:schemeClr val="bg1"/>
                  </a:outerShdw>
                </a:effectLst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 smtClean="0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71600" y="4078224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1" i="0">
                <a:solidFill>
                  <a:srgbClr val="000000"/>
                </a:solidFill>
                <a:effectLst>
                  <a:outerShdw blurRad="190500" dir="2700000" algn="tl" rotWithShape="0">
                    <a:schemeClr val="bg1"/>
                  </a:outerShdw>
                </a:effectLst>
                <a:latin typeface="+mn-lt"/>
                <a:cs typeface="Avenir LT Std 65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11" name="Picture 10" descr="esri-10GlobeLogo_sRGB-noR_400h.png"/>
          <p:cNvPicPr>
            <a:picLocks noChangeAspect="1"/>
          </p:cNvPicPr>
          <p:nvPr userDrawn="1"/>
        </p:nvPicPr>
        <p:blipFill>
          <a:blip r:embed="rId3"/>
          <a:srcRect r="10432"/>
          <a:stretch>
            <a:fillRect/>
          </a:stretch>
        </p:blipFill>
        <p:spPr>
          <a:xfrm>
            <a:off x="6173369" y="5450481"/>
            <a:ext cx="2057400" cy="1026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35AC46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35AC46"/>
              </a:gs>
              <a:gs pos="100000">
                <a:srgbClr val="AAD04B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2376"/>
            <a:ext cx="7315200" cy="484631"/>
          </a:xfrm>
        </p:spPr>
        <p:txBody>
          <a:bodyPr anchor="t"/>
          <a:lstStyle>
            <a:lvl1pPr>
              <a:defRPr>
                <a:solidFill>
                  <a:srgbClr val="35AC4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indent="0">
              <a:buFontTx/>
              <a:buNone/>
              <a:def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venir LT Std 65 Medium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47672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86" r:id="rId3"/>
    <p:sldLayoutId id="2147485553" r:id="rId4"/>
    <p:sldLayoutId id="2147485554" r:id="rId5"/>
    <p:sldLayoutId id="2147485555" r:id="rId6"/>
    <p:sldLayoutId id="2147485556" r:id="rId7"/>
    <p:sldLayoutId id="2147485568" r:id="rId8"/>
    <p:sldLayoutId id="2147485569" r:id="rId9"/>
    <p:sldLayoutId id="2147485587" r:id="rId10"/>
    <p:sldLayoutId id="2147485571" r:id="rId11"/>
    <p:sldLayoutId id="2147485572" r:id="rId12"/>
    <p:sldLayoutId id="2147485573" r:id="rId13"/>
    <p:sldLayoutId id="2147485574" r:id="rId14"/>
    <p:sldLayoutId id="2147485575" r:id="rId15"/>
    <p:sldLayoutId id="2147485585" r:id="rId16"/>
    <p:sldLayoutId id="2147485576" r:id="rId17"/>
    <p:sldLayoutId id="2147485577" r:id="rId18"/>
    <p:sldLayoutId id="2147485588" r:id="rId19"/>
    <p:sldLayoutId id="2147485579" r:id="rId20"/>
    <p:sldLayoutId id="2147485580" r:id="rId21"/>
    <p:sldLayoutId id="2147485581" r:id="rId22"/>
    <p:sldLayoutId id="2147485582" r:id="rId23"/>
    <p:sldLayoutId id="2147485583" r:id="rId24"/>
    <p:sldLayoutId id="2147485584" r:id="rId25"/>
    <p:sldLayoutId id="2147485589" r:id="rId26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16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base map</a:t>
            </a:r>
          </a:p>
          <a:p>
            <a:r>
              <a:rPr lang="en-US" dirty="0" smtClean="0"/>
              <a:t>Pick some cool layers</a:t>
            </a:r>
          </a:p>
          <a:p>
            <a:pPr lvl="1"/>
            <a:r>
              <a:rPr lang="en-US" dirty="0" smtClean="0"/>
              <a:t>Or upload your own</a:t>
            </a:r>
          </a:p>
          <a:p>
            <a:r>
              <a:rPr lang="en-US" dirty="0" smtClean="0"/>
              <a:t>Add a bit of geo-savvy</a:t>
            </a:r>
          </a:p>
          <a:p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74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469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With ArcGIS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4224528"/>
          </a:xfrm>
        </p:spPr>
        <p:txBody>
          <a:bodyPr/>
          <a:lstStyle/>
          <a:p>
            <a:r>
              <a:rPr lang="en-US" dirty="0" smtClean="0"/>
              <a:t>Build web, device, and desktop apps</a:t>
            </a:r>
          </a:p>
          <a:p>
            <a:pPr lvl="1"/>
            <a:r>
              <a:rPr lang="en-US" dirty="0" smtClean="0"/>
              <a:t>Use web maps to organize content</a:t>
            </a:r>
          </a:p>
          <a:p>
            <a:r>
              <a:rPr lang="en-US" dirty="0" smtClean="0"/>
              <a:t>Use ArcGIS Online as your advanced starting point</a:t>
            </a:r>
          </a:p>
          <a:p>
            <a:pPr lvl="1"/>
            <a:r>
              <a:rPr lang="en-US" dirty="0" smtClean="0"/>
              <a:t>Configure maps and services</a:t>
            </a:r>
          </a:p>
          <a:p>
            <a:pPr lvl="2"/>
            <a:r>
              <a:rPr lang="en-US" dirty="0" smtClean="0"/>
              <a:t>Use web maps to organize and model app content</a:t>
            </a:r>
          </a:p>
          <a:p>
            <a:pPr lvl="2"/>
            <a:r>
              <a:rPr lang="en-US" dirty="0" smtClean="0"/>
              <a:t>Easier to build a map than write code</a:t>
            </a:r>
          </a:p>
          <a:p>
            <a:pPr lvl="1"/>
            <a:r>
              <a:rPr lang="en-US" dirty="0" smtClean="0"/>
              <a:t>Upload and organize content</a:t>
            </a:r>
          </a:p>
          <a:p>
            <a:pPr lvl="2"/>
            <a:r>
              <a:rPr lang="en-US" dirty="0" smtClean="0"/>
              <a:t>Hosted services, groups, access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097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484631"/>
          </a:xfrm>
        </p:spPr>
        <p:txBody>
          <a:bodyPr/>
          <a:lstStyle/>
          <a:p>
            <a:r>
              <a:rPr lang="en-US" dirty="0" smtClean="0"/>
              <a:t>ArcGIS Online Information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14478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8000"/>
                </a:solidFill>
              </a:rPr>
              <a:t>Web Map</a:t>
            </a:r>
          </a:p>
          <a:p>
            <a:pPr marL="228600" lvl="1" indent="0">
              <a:buNone/>
            </a:pP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3505200"/>
            <a:ext cx="1447800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008000"/>
                </a:solidFill>
              </a:rPr>
              <a:t>Layer</a:t>
            </a:r>
          </a:p>
          <a:p>
            <a:r>
              <a:rPr lang="en-US" sz="1400" dirty="0" smtClean="0"/>
              <a:t>Feature Service</a:t>
            </a:r>
          </a:p>
          <a:p>
            <a:r>
              <a:rPr lang="en-US" sz="1400" dirty="0" smtClean="0"/>
              <a:t>Tile Service</a:t>
            </a:r>
          </a:p>
          <a:p>
            <a:r>
              <a:rPr lang="en-US" sz="1400" dirty="0" smtClean="0"/>
              <a:t>Dynamic Map Service</a:t>
            </a:r>
          </a:p>
          <a:p>
            <a:r>
              <a:rPr lang="en-US" sz="1400" dirty="0" smtClean="0"/>
              <a:t>Image Service</a:t>
            </a:r>
          </a:p>
          <a:p>
            <a:r>
              <a:rPr lang="en-US" sz="1400" dirty="0" smtClean="0"/>
              <a:t>WMS Service</a:t>
            </a:r>
          </a:p>
          <a:p>
            <a:r>
              <a:rPr lang="en-US" sz="1400" dirty="0" smtClean="0"/>
              <a:t>KML</a:t>
            </a:r>
          </a:p>
          <a:p>
            <a:pPr marL="0" indent="0">
              <a:buNone/>
            </a:pPr>
            <a:endParaRPr lang="en-US" sz="1400" dirty="0" smtClean="0"/>
          </a:p>
          <a:p>
            <a:pPr marL="228600" lvl="1" indent="0">
              <a:buFont typeface="Lucida Grande"/>
              <a:buNone/>
            </a:pP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3505200"/>
            <a:ext cx="1447800" cy="3124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008000"/>
                </a:solidFill>
              </a:rPr>
              <a:t>Application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Web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Mobile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Desktop</a:t>
            </a:r>
          </a:p>
          <a:p>
            <a:pPr marL="228600" lvl="1" indent="0">
              <a:buFont typeface="Lucida Grande"/>
              <a:buNone/>
            </a:pP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3505200"/>
            <a:ext cx="1447800" cy="3124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008000"/>
                </a:solidFill>
              </a:rPr>
              <a:t>Tool</a:t>
            </a:r>
          </a:p>
          <a:p>
            <a:r>
              <a:rPr lang="en-US" sz="1400" dirty="0" smtClean="0"/>
              <a:t>Geocode</a:t>
            </a:r>
          </a:p>
          <a:p>
            <a:r>
              <a:rPr lang="en-US" sz="1400" dirty="0" err="1" smtClean="0"/>
              <a:t>Geoprocessing</a:t>
            </a:r>
            <a:endParaRPr lang="en-US" sz="1400" dirty="0" smtClean="0"/>
          </a:p>
          <a:p>
            <a:pPr marL="228600" lvl="1" indent="0">
              <a:buFont typeface="Lucida Grande"/>
              <a:buNone/>
            </a:pP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39000" y="3505200"/>
            <a:ext cx="1447800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>
                <a:solidFill>
                  <a:srgbClr val="008000"/>
                </a:solidFill>
              </a:rPr>
              <a:t>Datafile</a:t>
            </a:r>
            <a:endParaRPr lang="en-US" sz="1400" b="1" dirty="0" smtClean="0">
              <a:solidFill>
                <a:srgbClr val="008000"/>
              </a:solidFill>
            </a:endParaRPr>
          </a:p>
          <a:p>
            <a:r>
              <a:rPr lang="en-US" sz="1400" dirty="0" smtClean="0"/>
              <a:t>Layer Package</a:t>
            </a:r>
          </a:p>
          <a:p>
            <a:r>
              <a:rPr lang="en-US" sz="1400" dirty="0" err="1" smtClean="0"/>
              <a:t>Shapefile</a:t>
            </a:r>
            <a:endParaRPr lang="en-US" sz="1400" dirty="0"/>
          </a:p>
          <a:p>
            <a:r>
              <a:rPr lang="en-US" sz="1400" dirty="0" smtClean="0"/>
              <a:t>CSV</a:t>
            </a:r>
          </a:p>
          <a:p>
            <a:pPr marL="228600" lvl="1" indent="0">
              <a:buFont typeface="Lucida Grande"/>
              <a:buNone/>
            </a:pPr>
            <a:endParaRPr lang="en-US" sz="1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7365400"/>
              </p:ext>
            </p:extLst>
          </p:nvPr>
        </p:nvGraphicFramePr>
        <p:xfrm>
          <a:off x="1628588" y="381000"/>
          <a:ext cx="5577541" cy="329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803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5969"/>
            <a:ext cx="7315200" cy="484631"/>
          </a:xfrm>
        </p:spPr>
        <p:txBody>
          <a:bodyPr/>
          <a:lstStyle/>
          <a:p>
            <a:r>
              <a:rPr lang="en-US" sz="2800" dirty="0" smtClean="0"/>
              <a:t>ArcGIS Online – Application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20000" cy="3352800"/>
          </a:xfrm>
        </p:spPr>
        <p:txBody>
          <a:bodyPr/>
          <a:lstStyle/>
          <a:p>
            <a:r>
              <a:rPr lang="en-US" dirty="0" smtClean="0"/>
              <a:t>Web APIs for browser-based apps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, Silverlight and Flex</a:t>
            </a:r>
          </a:p>
          <a:p>
            <a:pPr lvl="1"/>
            <a:r>
              <a:rPr lang="en-US" dirty="0" smtClean="0"/>
              <a:t>Support mobile browsers and other mobile options like AIR Mobile and </a:t>
            </a:r>
            <a:r>
              <a:rPr lang="en-US" dirty="0" err="1" smtClean="0"/>
              <a:t>PhoneGap</a:t>
            </a:r>
            <a:endParaRPr lang="en-US" dirty="0" smtClean="0"/>
          </a:p>
          <a:p>
            <a:r>
              <a:rPr lang="en-US" dirty="0" smtClean="0"/>
              <a:t>ArcGIS Runtime APIs for devices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, Android, Windows Phone, WPF, Java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430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</p:spPr>
        <p:txBody>
          <a:bodyPr/>
          <a:lstStyle/>
          <a:p>
            <a:r>
              <a:rPr lang="en-US" dirty="0" smtClean="0"/>
              <a:t>JavaScript API Map Creation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947672"/>
            <a:ext cx="5486400" cy="643128"/>
          </a:xfrm>
        </p:spPr>
        <p:txBody>
          <a:bodyPr/>
          <a:lstStyle/>
          <a:p>
            <a:r>
              <a:rPr lang="en-US" dirty="0" smtClean="0"/>
              <a:t>I mean, it’s super easy…</a:t>
            </a:r>
            <a:endParaRPr lang="en-US" dirty="0"/>
          </a:p>
        </p:txBody>
      </p:sp>
      <p:pic>
        <p:nvPicPr>
          <p:cNvPr id="6" name="Picture 5" descr="Screen Shot 2012-03-22 at 12.0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9" y="3173072"/>
            <a:ext cx="8319923" cy="19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028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ArcGIS Online – Application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7672"/>
            <a:ext cx="7315200" cy="2743200"/>
          </a:xfrm>
        </p:spPr>
        <p:txBody>
          <a:bodyPr/>
          <a:lstStyle/>
          <a:p>
            <a:r>
              <a:rPr lang="en-US" dirty="0"/>
              <a:t>Core of the app can be generated as a web map</a:t>
            </a:r>
          </a:p>
          <a:p>
            <a:r>
              <a:rPr lang="en-US" dirty="0"/>
              <a:t>Configurable apps and templates if </a:t>
            </a:r>
            <a:r>
              <a:rPr lang="en-US" dirty="0" smtClean="0"/>
              <a:t>writing code makes you cold and frightened</a:t>
            </a:r>
            <a:endParaRPr lang="en-US" dirty="0"/>
          </a:p>
          <a:p>
            <a:pPr lvl="1"/>
            <a:r>
              <a:rPr lang="en-US" dirty="0"/>
              <a:t>New(</a:t>
            </a:r>
            <a:r>
              <a:rPr lang="en-US" dirty="0" err="1"/>
              <a:t>ish</a:t>
            </a:r>
            <a:r>
              <a:rPr lang="en-US" dirty="0"/>
              <a:t>) application builders</a:t>
            </a:r>
          </a:p>
          <a:p>
            <a:pPr lvl="2"/>
            <a:r>
              <a:rPr lang="en-US" dirty="0"/>
              <a:t>Flex, Silverlight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79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800600"/>
          </a:xfrm>
        </p:spPr>
        <p:txBody>
          <a:bodyPr/>
          <a:lstStyle/>
          <a:p>
            <a:r>
              <a:rPr lang="en-US" sz="1800" b="1" dirty="0"/>
              <a:t>Microsoft Style - Desktop Applications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Desktop apps with menus, toolbars and ribbons</a:t>
            </a:r>
          </a:p>
          <a:p>
            <a:r>
              <a:rPr lang="en-US" sz="1800" b="1" dirty="0"/>
              <a:t>Google Style – Web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Browser based, always connected</a:t>
            </a:r>
          </a:p>
          <a:p>
            <a:r>
              <a:rPr lang="en-US" sz="1800" b="1" dirty="0"/>
              <a:t>Apple Style – Native Applications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Focused applications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Often part of an eco-system of apps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Connected – Powered By ArcGIS Online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Disconnected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Built to exploit the device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4400" y="304800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35AC46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 smtClean="0"/>
              <a:t>Application Development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295400" y="914400"/>
            <a:ext cx="7315200" cy="347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en-US" sz="2000" b="1" dirty="0" smtClean="0">
                <a:solidFill>
                  <a:srgbClr val="2A7433"/>
                </a:solidFill>
              </a:rPr>
              <a:t>A New Paradigm</a:t>
            </a:r>
            <a:endParaRPr lang="en-US" sz="2000" b="1" dirty="0">
              <a:solidFill>
                <a:srgbClr val="2A7433"/>
              </a:solidFill>
            </a:endParaRPr>
          </a:p>
        </p:txBody>
      </p:sp>
      <p:pic>
        <p:nvPicPr>
          <p:cNvPr id="7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10" y="4090762"/>
            <a:ext cx="222660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61" y="5075795"/>
            <a:ext cx="935709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689962" y="5025260"/>
            <a:ext cx="2169452" cy="1560004"/>
            <a:chOff x="5540375" y="771525"/>
            <a:chExt cx="3603625" cy="2533650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5540375" y="771525"/>
              <a:ext cx="3603625" cy="2533650"/>
              <a:chOff x="3581400" y="3200400"/>
              <a:chExt cx="4343400" cy="2998788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581400" y="3200400"/>
                <a:ext cx="4343400" cy="2998788"/>
                <a:chOff x="3276600" y="1676400"/>
                <a:chExt cx="5867400" cy="4659185"/>
              </a:xfrm>
            </p:grpSpPr>
            <p:pic>
              <p:nvPicPr>
                <p:cNvPr id="16" name="Picture 6" descr="http://images.icecat.biz/img/norm/high/882885-431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1676400"/>
                  <a:ext cx="5867400" cy="4659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8565" y="1945341"/>
                  <a:ext cx="3545541" cy="228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888" y="3373438"/>
                <a:ext cx="2620962" cy="14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6705834" y="1599944"/>
              <a:ext cx="276363" cy="266660"/>
              <a:chOff x="5191445" y="4924088"/>
              <a:chExt cx="390718" cy="361895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91445" y="4924088"/>
                <a:ext cx="390718" cy="361895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16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5296835" y="5027832"/>
                <a:ext cx="172225" cy="164059"/>
              </a:xfrm>
              <a:prstGeom prst="ellipse">
                <a:avLst/>
              </a:prstGeom>
              <a:solidFill>
                <a:srgbClr val="00B05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16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0984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898192" y="609600"/>
            <a:ext cx="7315200" cy="484631"/>
          </a:xfrm>
        </p:spPr>
        <p:txBody>
          <a:bodyPr/>
          <a:lstStyle/>
          <a:p>
            <a:r>
              <a:rPr lang="en-US" dirty="0" smtClean="0"/>
              <a:t>The Runtime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898192" y="1676400"/>
            <a:ext cx="6798008" cy="4038600"/>
          </a:xfrm>
        </p:spPr>
        <p:txBody>
          <a:bodyPr/>
          <a:lstStyle/>
          <a:p>
            <a:r>
              <a:rPr lang="en-US" dirty="0" smtClean="0"/>
              <a:t>Every Platform Requires a Runtime</a:t>
            </a:r>
          </a:p>
          <a:p>
            <a:r>
              <a:rPr lang="en-US" dirty="0" smtClean="0"/>
              <a:t>ArcGIS Runtime </a:t>
            </a:r>
          </a:p>
          <a:p>
            <a:pPr lvl="1"/>
            <a:r>
              <a:rPr lang="en-US" dirty="0" smtClean="0"/>
              <a:t>Designed to support your application development</a:t>
            </a:r>
          </a:p>
          <a:p>
            <a:pPr lvl="1"/>
            <a:r>
              <a:rPr lang="en-US" dirty="0" smtClean="0"/>
              <a:t>ArcGIS Online services</a:t>
            </a:r>
          </a:p>
          <a:p>
            <a:pPr lvl="1"/>
            <a:r>
              <a:rPr lang="en-US" dirty="0" smtClean="0"/>
              <a:t>Local data and processes</a:t>
            </a:r>
          </a:p>
          <a:p>
            <a:pPr lvl="1"/>
            <a:r>
              <a:rPr lang="en-US" dirty="0" smtClean="0"/>
              <a:t>Runs on the platforms you need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44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84631"/>
          </a:xfrm>
        </p:spPr>
        <p:txBody>
          <a:bodyPr/>
          <a:lstStyle/>
          <a:p>
            <a:r>
              <a:rPr lang="en-US" dirty="0" smtClean="0"/>
              <a:t>The ArcGIS Runtime Architecture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5486400" cy="2286000"/>
          </a:xfrm>
        </p:spPr>
        <p:txBody>
          <a:bodyPr/>
          <a:lstStyle/>
          <a:p>
            <a:r>
              <a:rPr lang="en-US" dirty="0" smtClean="0"/>
              <a:t>Runtime Core</a:t>
            </a:r>
          </a:p>
          <a:p>
            <a:pPr lvl="1"/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Small </a:t>
            </a:r>
          </a:p>
          <a:p>
            <a:pPr lvl="1"/>
            <a:r>
              <a:rPr lang="en-US" dirty="0" smtClean="0"/>
              <a:t>High performance</a:t>
            </a:r>
          </a:p>
          <a:p>
            <a:r>
              <a:rPr lang="en-US" dirty="0" smtClean="0"/>
              <a:t>Client APIs Expose Functionality to Developers</a:t>
            </a:r>
          </a:p>
          <a:p>
            <a:pPr lvl="1"/>
            <a:r>
              <a:rPr lang="en-US" dirty="0" err="1" smtClean="0"/>
              <a:t>DotNet</a:t>
            </a:r>
            <a:endParaRPr lang="en-US" dirty="0" smtClean="0"/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Objective 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562600" y="4114800"/>
            <a:ext cx="2362200" cy="2362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4648200"/>
            <a:ext cx="1447800" cy="1523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Client</a:t>
            </a:r>
          </a:p>
          <a:p>
            <a:pPr algn="ctr"/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APIs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248400" y="4838699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C++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Core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244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Create, Share, and Consume Great Maps With ArcGIS Online</a:t>
            </a:r>
            <a:endParaRPr lang="en-US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AC2"/>
                </a:solidFill>
              </a:rPr>
              <a:t>Jeff Archer</a:t>
            </a:r>
          </a:p>
          <a:p>
            <a:r>
              <a:rPr lang="en-US" dirty="0" smtClean="0">
                <a:solidFill>
                  <a:srgbClr val="007AC2"/>
                </a:solidFill>
              </a:rPr>
              <a:t>Esri, Inc.</a:t>
            </a:r>
            <a:endParaRPr lang="en-US" dirty="0">
              <a:solidFill>
                <a:srgbClr val="007AC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2667" y="100188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8001000" cy="12954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O’Reilly - Where 2012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54187"/>
            <a:ext cx="7315200" cy="484631"/>
          </a:xfrm>
        </p:spPr>
        <p:txBody>
          <a:bodyPr/>
          <a:lstStyle/>
          <a:p>
            <a:r>
              <a:rPr lang="en-US" dirty="0" smtClean="0"/>
              <a:t>ArcGIS Runtime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4976" y="1295400"/>
            <a:ext cx="5486400" cy="2286000"/>
          </a:xfrm>
        </p:spPr>
        <p:txBody>
          <a:bodyPr/>
          <a:lstStyle/>
          <a:p>
            <a:r>
              <a:rPr lang="en-US" dirty="0" smtClean="0"/>
              <a:t>The Runtime is Technology</a:t>
            </a:r>
          </a:p>
          <a:p>
            <a:pPr lvl="1"/>
            <a:r>
              <a:rPr lang="en-US" dirty="0" smtClean="0"/>
              <a:t>Developers build applications with SDKs</a:t>
            </a:r>
          </a:p>
          <a:p>
            <a:pPr lvl="1"/>
            <a:r>
              <a:rPr lang="en-US" dirty="0" smtClean="0"/>
              <a:t>Users run Applications</a:t>
            </a:r>
          </a:p>
          <a:p>
            <a:r>
              <a:rPr lang="en-US" dirty="0" smtClean="0"/>
              <a:t>Fully Integrated Inside the ArcGIS System</a:t>
            </a:r>
          </a:p>
          <a:p>
            <a:r>
              <a:rPr lang="en-US" dirty="0"/>
              <a:t>Online Services Accessible with the Runtime</a:t>
            </a:r>
          </a:p>
          <a:p>
            <a:r>
              <a:rPr lang="en-US" dirty="0" smtClean="0"/>
              <a:t>Maps, Data and Tools Managed with ArcGIS Desktop Shared with the Runtime</a:t>
            </a:r>
          </a:p>
        </p:txBody>
      </p:sp>
      <p:grpSp>
        <p:nvGrpSpPr>
          <p:cNvPr id="8" name="Group 57"/>
          <p:cNvGrpSpPr/>
          <p:nvPr/>
        </p:nvGrpSpPr>
        <p:grpSpPr>
          <a:xfrm>
            <a:off x="6821265" y="1863308"/>
            <a:ext cx="1355802" cy="940217"/>
            <a:chOff x="6622506" y="3884509"/>
            <a:chExt cx="2493678" cy="1729308"/>
          </a:xfrm>
        </p:grpSpPr>
        <p:pic>
          <p:nvPicPr>
            <p:cNvPr id="9" name="Picture 8" descr="cloud_jack-fav_02l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506" y="3884509"/>
              <a:ext cx="2493678" cy="1729308"/>
            </a:xfrm>
            <a:prstGeom prst="rect">
              <a:avLst/>
            </a:prstGeom>
          </p:spPr>
        </p:pic>
        <p:pic>
          <p:nvPicPr>
            <p:cNvPr id="10" name="Picture 9" descr="cloud_jack-fav_02lg.pn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22506" y="3884509"/>
              <a:ext cx="2493678" cy="1729308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 bwMode="auto">
          <a:xfrm>
            <a:off x="7256722" y="4345391"/>
            <a:ext cx="540000" cy="1588"/>
          </a:xfrm>
          <a:prstGeom prst="line">
            <a:avLst/>
          </a:prstGeom>
          <a:ln>
            <a:headEnd len="med"/>
            <a:tailEnd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5" descr="C:\ArcGIS\SharedArcGIS\Images\Png\MapPackageMPKFile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13" y="4102111"/>
            <a:ext cx="783231" cy="7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wer_database_bl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12" y="4102111"/>
            <a:ext cx="785710" cy="981076"/>
          </a:xfrm>
          <a:prstGeom prst="rect">
            <a:avLst/>
          </a:prstGeom>
        </p:spPr>
      </p:pic>
      <p:pic>
        <p:nvPicPr>
          <p:cNvPr id="14" name="Picture 13" descr="tower_globe_bl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08" y="2070100"/>
            <a:ext cx="619125" cy="733425"/>
          </a:xfrm>
          <a:prstGeom prst="rect">
            <a:avLst/>
          </a:prstGeom>
        </p:spPr>
      </p:pic>
      <p:pic>
        <p:nvPicPr>
          <p:cNvPr id="15" name="Picture 14" descr="database_or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416" y="2286000"/>
            <a:ext cx="539750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4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44" y="480060"/>
            <a:ext cx="8606911" cy="484631"/>
          </a:xfrm>
        </p:spPr>
        <p:txBody>
          <a:bodyPr/>
          <a:lstStyle/>
          <a:p>
            <a:pPr algn="ctr"/>
            <a:r>
              <a:rPr lang="en-US" sz="2800" dirty="0" smtClean="0"/>
              <a:t>Native Application Development Platforms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1872" y="4800600"/>
            <a:ext cx="6739128" cy="1828800"/>
          </a:xfrm>
        </p:spPr>
        <p:txBody>
          <a:bodyPr/>
          <a:lstStyle/>
          <a:p>
            <a:r>
              <a:rPr lang="en-US" dirty="0" smtClean="0"/>
              <a:t>Each Platform Has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runtime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API + SDK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Applications</a:t>
            </a:r>
          </a:p>
        </p:txBody>
      </p:sp>
      <p:sp>
        <p:nvSpPr>
          <p:cNvPr id="6" name="AutoShape 169"/>
          <p:cNvSpPr>
            <a:spLocks/>
          </p:cNvSpPr>
          <p:nvPr/>
        </p:nvSpPr>
        <p:spPr bwMode="auto">
          <a:xfrm>
            <a:off x="1612160" y="1524000"/>
            <a:ext cx="1402466" cy="2313090"/>
          </a:xfrm>
          <a:prstGeom prst="roundRect">
            <a:avLst>
              <a:gd name="adj" fmla="val 4524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AutoShape 172"/>
          <p:cNvSpPr>
            <a:spLocks/>
          </p:cNvSpPr>
          <p:nvPr/>
        </p:nvSpPr>
        <p:spPr bwMode="auto">
          <a:xfrm>
            <a:off x="3075344" y="1524000"/>
            <a:ext cx="1402466" cy="2313090"/>
          </a:xfrm>
          <a:prstGeom prst="roundRect">
            <a:avLst>
              <a:gd name="adj" fmla="val 3512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AutoShape 42"/>
          <p:cNvSpPr>
            <a:spLocks/>
          </p:cNvSpPr>
          <p:nvPr/>
        </p:nvSpPr>
        <p:spPr bwMode="auto">
          <a:xfrm>
            <a:off x="148166" y="1524000"/>
            <a:ext cx="1402466" cy="2313090"/>
          </a:xfrm>
          <a:prstGeom prst="roundRect">
            <a:avLst>
              <a:gd name="adj" fmla="val 4524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ctangle 159"/>
          <p:cNvSpPr>
            <a:spLocks/>
          </p:cNvSpPr>
          <p:nvPr/>
        </p:nvSpPr>
        <p:spPr bwMode="auto">
          <a:xfrm>
            <a:off x="334963" y="1676400"/>
            <a:ext cx="1028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 err="1">
                <a:sym typeface="Arial" pitchFamily="34" charset="0"/>
              </a:rPr>
              <a:t>iOS</a:t>
            </a:r>
            <a:endParaRPr lang="en-US" sz="1400" b="1" dirty="0">
              <a:sym typeface="Arial" pitchFamily="34" charset="0"/>
            </a:endParaRPr>
          </a:p>
        </p:txBody>
      </p:sp>
      <p:sp>
        <p:nvSpPr>
          <p:cNvPr id="10" name="Rectangle 161"/>
          <p:cNvSpPr>
            <a:spLocks/>
          </p:cNvSpPr>
          <p:nvPr/>
        </p:nvSpPr>
        <p:spPr bwMode="auto">
          <a:xfrm>
            <a:off x="1829999" y="1676400"/>
            <a:ext cx="966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>
                <a:sym typeface="Arial" pitchFamily="34" charset="0"/>
              </a:rPr>
              <a:t>Android</a:t>
            </a:r>
          </a:p>
        </p:txBody>
      </p:sp>
      <p:sp>
        <p:nvSpPr>
          <p:cNvPr id="11" name="Rectangle 162"/>
          <p:cNvSpPr>
            <a:spLocks/>
          </p:cNvSpPr>
          <p:nvPr/>
        </p:nvSpPr>
        <p:spPr bwMode="auto">
          <a:xfrm>
            <a:off x="3102769" y="1567656"/>
            <a:ext cx="124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>
                <a:sym typeface="Arial" pitchFamily="34" charset="0"/>
              </a:rPr>
              <a:t>Windows Phone</a:t>
            </a:r>
          </a:p>
        </p:txBody>
      </p:sp>
      <p:sp>
        <p:nvSpPr>
          <p:cNvPr id="12" name="AutoShape 169"/>
          <p:cNvSpPr>
            <a:spLocks/>
          </p:cNvSpPr>
          <p:nvPr/>
        </p:nvSpPr>
        <p:spPr bwMode="auto">
          <a:xfrm>
            <a:off x="5998950" y="1524000"/>
            <a:ext cx="1402466" cy="2313090"/>
          </a:xfrm>
          <a:prstGeom prst="roundRect">
            <a:avLst>
              <a:gd name="adj" fmla="val 4524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AutoShape 172"/>
          <p:cNvSpPr>
            <a:spLocks/>
          </p:cNvSpPr>
          <p:nvPr/>
        </p:nvSpPr>
        <p:spPr bwMode="auto">
          <a:xfrm>
            <a:off x="7462134" y="1524000"/>
            <a:ext cx="1402466" cy="2313090"/>
          </a:xfrm>
          <a:prstGeom prst="roundRect">
            <a:avLst>
              <a:gd name="adj" fmla="val 3512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AutoShape 42"/>
          <p:cNvSpPr>
            <a:spLocks/>
          </p:cNvSpPr>
          <p:nvPr/>
        </p:nvSpPr>
        <p:spPr bwMode="auto">
          <a:xfrm>
            <a:off x="4534956" y="1524000"/>
            <a:ext cx="1402466" cy="2313090"/>
          </a:xfrm>
          <a:prstGeom prst="roundRect">
            <a:avLst>
              <a:gd name="adj" fmla="val 4524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30000" endPos="30000" dist="127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796" tIns="45898" rIns="91796" bIns="45898" anchor="ctr"/>
          <a:lstStyle/>
          <a:p>
            <a:pPr algn="ctr" defTabSz="91795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ectangle 43"/>
          <p:cNvSpPr>
            <a:spLocks/>
          </p:cNvSpPr>
          <p:nvPr/>
        </p:nvSpPr>
        <p:spPr bwMode="auto">
          <a:xfrm>
            <a:off x="4859338" y="2468563"/>
            <a:ext cx="89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" name="Rectangle 159"/>
          <p:cNvSpPr>
            <a:spLocks/>
          </p:cNvSpPr>
          <p:nvPr/>
        </p:nvSpPr>
        <p:spPr bwMode="auto">
          <a:xfrm>
            <a:off x="4721225" y="1570037"/>
            <a:ext cx="1028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>
                <a:sym typeface="Arial" pitchFamily="34" charset="0"/>
              </a:rPr>
              <a:t>Windows Mobile</a:t>
            </a:r>
          </a:p>
        </p:txBody>
      </p:sp>
      <p:sp>
        <p:nvSpPr>
          <p:cNvPr id="17" name="Rectangle 161"/>
          <p:cNvSpPr>
            <a:spLocks/>
          </p:cNvSpPr>
          <p:nvPr/>
        </p:nvSpPr>
        <p:spPr bwMode="auto">
          <a:xfrm>
            <a:off x="6216650" y="1677986"/>
            <a:ext cx="9667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>
                <a:sym typeface="Arial" pitchFamily="34" charset="0"/>
              </a:rPr>
              <a:t>Windows</a:t>
            </a:r>
          </a:p>
        </p:txBody>
      </p:sp>
      <p:sp>
        <p:nvSpPr>
          <p:cNvPr id="18" name="Rectangle 162"/>
          <p:cNvSpPr>
            <a:spLocks/>
          </p:cNvSpPr>
          <p:nvPr/>
        </p:nvSpPr>
        <p:spPr bwMode="auto">
          <a:xfrm>
            <a:off x="7536656" y="1677986"/>
            <a:ext cx="1244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0" hangingPunct="0"/>
            <a:r>
              <a:rPr lang="en-US" sz="1400" b="1" dirty="0">
                <a:sym typeface="Arial" pitchFamily="34" charset="0"/>
              </a:rPr>
              <a:t>Linux</a:t>
            </a:r>
          </a:p>
        </p:txBody>
      </p:sp>
      <p:pic>
        <p:nvPicPr>
          <p:cNvPr id="19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3" y="2221555"/>
            <a:ext cx="836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help.arcgis.com/en/arcgismobile/10.0/apis/WindowsPhone/supportfiles/emulator_screenshot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200275"/>
            <a:ext cx="7286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resources.arcgis.com/sites/default/files/images/androidPhone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200275"/>
            <a:ext cx="7254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09"/>
          <p:cNvGrpSpPr>
            <a:grpSpLocks/>
          </p:cNvGrpSpPr>
          <p:nvPr/>
        </p:nvGrpSpPr>
        <p:grpSpPr bwMode="auto">
          <a:xfrm>
            <a:off x="127000" y="2370138"/>
            <a:ext cx="1422400" cy="1274762"/>
            <a:chOff x="3736653" y="2633544"/>
            <a:chExt cx="3095052" cy="281073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653" y="2633544"/>
              <a:ext cx="3095052" cy="281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42889" y="2899589"/>
              <a:ext cx="1725735" cy="230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225425" y="2000250"/>
            <a:ext cx="879475" cy="1301750"/>
            <a:chOff x="1238071" y="2081706"/>
            <a:chExt cx="1552630" cy="2429662"/>
          </a:xfrm>
        </p:grpSpPr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1238071" y="2268189"/>
              <a:ext cx="1552630" cy="2243179"/>
              <a:chOff x="6478511" y="2496503"/>
              <a:chExt cx="1473047" cy="2409889"/>
            </a:xfrm>
          </p:grpSpPr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483"/>
              <a:stretch>
                <a:fillRect/>
              </a:stretch>
            </p:blipFill>
            <p:spPr bwMode="auto">
              <a:xfrm>
                <a:off x="6478511" y="2496503"/>
                <a:ext cx="1473047" cy="240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7073" y="3101819"/>
                <a:ext cx="883724" cy="141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Box 114"/>
            <p:cNvSpPr txBox="1">
              <a:spLocks noChangeArrowheads="1"/>
            </p:cNvSpPr>
            <p:nvPr/>
          </p:nvSpPr>
          <p:spPr bwMode="auto">
            <a:xfrm>
              <a:off x="1899107" y="2081706"/>
              <a:ext cx="0" cy="40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sz="1600">
                <a:solidFill>
                  <a:srgbClr val="FFFFFF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pic>
        <p:nvPicPr>
          <p:cNvPr id="30" name="Picture 1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209800"/>
            <a:ext cx="1163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260600"/>
            <a:ext cx="11795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00"/>
            <a:ext cx="101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717800"/>
            <a:ext cx="1028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48166" y="1524000"/>
            <a:ext cx="5789256" cy="2971800"/>
            <a:chOff x="148166" y="3733800"/>
            <a:chExt cx="5789256" cy="29718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148166" y="3733800"/>
              <a:ext cx="5789256" cy="2313090"/>
            </a:xfrm>
            <a:prstGeom prst="roundRect">
              <a:avLst>
                <a:gd name="adj" fmla="val 2619"/>
              </a:avLst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166" y="6172200"/>
              <a:ext cx="5789256" cy="5334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ea typeface="+mn-ea"/>
                  <a:cs typeface="+mn-cs"/>
                </a:rPr>
                <a:t>Mobile</a:t>
              </a:r>
              <a:endParaRPr lang="en-US" sz="2000" b="1" dirty="0" smtClean="0">
                <a:solidFill>
                  <a:srgbClr val="008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98950" y="1524000"/>
            <a:ext cx="2865650" cy="2971800"/>
            <a:chOff x="5998950" y="3733800"/>
            <a:chExt cx="2865650" cy="297180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5998950" y="3733800"/>
              <a:ext cx="2865650" cy="2313090"/>
            </a:xfrm>
            <a:prstGeom prst="roundRect">
              <a:avLst>
                <a:gd name="adj" fmla="val 1965"/>
              </a:avLst>
            </a:prstGeom>
            <a:noFill/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98950" y="6172200"/>
              <a:ext cx="2865650" cy="5334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ea typeface="+mn-ea"/>
                  <a:cs typeface="+mn-cs"/>
                </a:rPr>
                <a:t>Desktop</a:t>
              </a:r>
              <a:endParaRPr lang="en-US" sz="2000" b="1" dirty="0" smtClean="0">
                <a:solidFill>
                  <a:srgbClr val="008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8165" y="1524000"/>
            <a:ext cx="8726178" cy="2971800"/>
            <a:chOff x="148165" y="1524000"/>
            <a:chExt cx="8726178" cy="29718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148165" y="1524000"/>
              <a:ext cx="8716435" cy="2313090"/>
            </a:xfrm>
            <a:prstGeom prst="roundRect">
              <a:avLst>
                <a:gd name="adj" fmla="val 2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7909" y="3962400"/>
              <a:ext cx="8716434" cy="5334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ea typeface="+mn-ea"/>
                  <a:cs typeface="+mn-cs"/>
                </a:rPr>
                <a:t>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5244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some cool stuff!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742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42945"/>
            <a:ext cx="7315200" cy="484631"/>
          </a:xfrm>
        </p:spPr>
        <p:txBody>
          <a:bodyPr/>
          <a:lstStyle/>
          <a:p>
            <a:r>
              <a:rPr lang="en-US" dirty="0" smtClean="0"/>
              <a:t>ArcGIS Runtime on the Desktop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17388" y="795528"/>
            <a:ext cx="7315200" cy="347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402336" indent="-173736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2pPr>
            <a:lvl3pPr marL="569913" indent="-1095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800100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</a:rPr>
              <a:t>New Architecture for Desktop Developers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257300" y="1947672"/>
            <a:ext cx="6629400" cy="34290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Windows and Linux</a:t>
            </a:r>
          </a:p>
          <a:p>
            <a:r>
              <a:rPr lang="en-US" sz="2400" dirty="0" smtClean="0"/>
              <a:t>32 and 64 bit </a:t>
            </a:r>
          </a:p>
          <a:p>
            <a:r>
              <a:rPr lang="en-US" sz="2400" dirty="0" smtClean="0"/>
              <a:t>Scalable </a:t>
            </a:r>
          </a:p>
          <a:p>
            <a:r>
              <a:rPr lang="en-US" sz="2400" dirty="0" smtClean="0"/>
              <a:t>Asynchronous Programming Model</a:t>
            </a:r>
          </a:p>
          <a:p>
            <a:r>
              <a:rPr lang="en-US" sz="2400" dirty="0"/>
              <a:t>Easy to Deploy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79" y="4648200"/>
            <a:ext cx="2514600" cy="1772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2443020" cy="18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7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</p:spPr>
        <p:txBody>
          <a:bodyPr/>
          <a:lstStyle/>
          <a:p>
            <a:r>
              <a:rPr lang="en-US" dirty="0" smtClean="0"/>
              <a:t>New Supported Platforms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47672"/>
            <a:ext cx="5486400" cy="2286000"/>
          </a:xfrm>
        </p:spPr>
        <p:txBody>
          <a:bodyPr/>
          <a:lstStyle/>
          <a:p>
            <a:r>
              <a:rPr lang="en-US" dirty="0" smtClean="0"/>
              <a:t>Windows 8</a:t>
            </a:r>
          </a:p>
          <a:p>
            <a:pPr lvl="1"/>
            <a:r>
              <a:rPr lang="en-US" dirty="0" smtClean="0"/>
              <a:t>The next version of Windows</a:t>
            </a:r>
          </a:p>
          <a:p>
            <a:pPr lvl="2"/>
            <a:r>
              <a:rPr lang="en-US" dirty="0" smtClean="0"/>
              <a:t>Your Windows 7 applications just work</a:t>
            </a:r>
          </a:p>
          <a:p>
            <a:pPr lvl="1"/>
            <a:r>
              <a:rPr lang="en-US" dirty="0" smtClean="0"/>
              <a:t>Metro Style</a:t>
            </a:r>
          </a:p>
          <a:p>
            <a:pPr lvl="2"/>
            <a:r>
              <a:rPr lang="en-US" dirty="0" smtClean="0"/>
              <a:t>Touch user experience</a:t>
            </a:r>
          </a:p>
          <a:p>
            <a:pPr lvl="1"/>
            <a:r>
              <a:rPr lang="en-US" dirty="0" smtClean="0"/>
              <a:t>ARM Processor Support</a:t>
            </a:r>
          </a:p>
        </p:txBody>
      </p:sp>
    </p:spTree>
    <p:extLst>
      <p:ext uri="{BB962C8B-B14F-4D97-AF65-F5344CB8AC3E}">
        <p14:creationId xmlns:p14="http://schemas.microsoft.com/office/powerpoint/2010/main" val="21342030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Supported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7672"/>
            <a:ext cx="5486400" cy="3919728"/>
          </a:xfrm>
        </p:spPr>
        <p:txBody>
          <a:bodyPr/>
          <a:lstStyle/>
          <a:p>
            <a:r>
              <a:rPr lang="en-US" dirty="0" smtClean="0"/>
              <a:t>Mac OSX</a:t>
            </a:r>
          </a:p>
          <a:p>
            <a:pPr lvl="1"/>
            <a:r>
              <a:rPr lang="en-US" dirty="0" smtClean="0"/>
              <a:t>Cocoa API for Mac app developers</a:t>
            </a:r>
          </a:p>
          <a:p>
            <a:pPr lvl="1"/>
            <a:r>
              <a:rPr lang="en-US" dirty="0" smtClean="0"/>
              <a:t>A first for Esri</a:t>
            </a:r>
          </a:p>
          <a:p>
            <a:pPr lvl="1"/>
            <a:r>
              <a:rPr lang="en-US" dirty="0" smtClean="0"/>
              <a:t>Under development</a:t>
            </a:r>
          </a:p>
          <a:p>
            <a:pPr lvl="1"/>
            <a:r>
              <a:rPr lang="en-US" dirty="0" smtClean="0"/>
              <a:t>Release in the Fall</a:t>
            </a:r>
          </a:p>
          <a:p>
            <a:pPr lvl="1"/>
            <a:r>
              <a:rPr lang="en-US" dirty="0" smtClean="0"/>
              <a:t>Sign up for beta and give us your feedback!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17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168" y="1981200"/>
            <a:ext cx="4329644" cy="4338638"/>
            <a:chOff x="4534956" y="2251075"/>
            <a:chExt cx="4329644" cy="4338638"/>
          </a:xfrm>
        </p:grpSpPr>
        <p:sp>
          <p:nvSpPr>
            <p:cNvPr id="57" name="AutoShape 169"/>
            <p:cNvSpPr>
              <a:spLocks/>
            </p:cNvSpPr>
            <p:nvPr/>
          </p:nvSpPr>
          <p:spPr bwMode="auto">
            <a:xfrm>
              <a:off x="5998950" y="2251075"/>
              <a:ext cx="1402466" cy="3795815"/>
            </a:xfrm>
            <a:prstGeom prst="roundRect">
              <a:avLst>
                <a:gd name="adj" fmla="val 4524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8" name="AutoShape 172"/>
            <p:cNvSpPr>
              <a:spLocks/>
            </p:cNvSpPr>
            <p:nvPr/>
          </p:nvSpPr>
          <p:spPr bwMode="auto">
            <a:xfrm>
              <a:off x="7462134" y="2251075"/>
              <a:ext cx="1402466" cy="3795815"/>
            </a:xfrm>
            <a:prstGeom prst="roundRect">
              <a:avLst>
                <a:gd name="adj" fmla="val 3512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9" name="AutoShape 42"/>
            <p:cNvSpPr>
              <a:spLocks/>
            </p:cNvSpPr>
            <p:nvPr/>
          </p:nvSpPr>
          <p:spPr bwMode="auto">
            <a:xfrm>
              <a:off x="4534956" y="2251075"/>
              <a:ext cx="1402466" cy="3795815"/>
            </a:xfrm>
            <a:prstGeom prst="roundRect">
              <a:avLst>
                <a:gd name="adj" fmla="val 4524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38927" name="Rectangle 43"/>
            <p:cNvSpPr>
              <a:spLocks/>
            </p:cNvSpPr>
            <p:nvPr/>
          </p:nvSpPr>
          <p:spPr bwMode="auto">
            <a:xfrm>
              <a:off x="4859338" y="2468563"/>
              <a:ext cx="8985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928" name="Rectangle 159"/>
            <p:cNvSpPr>
              <a:spLocks/>
            </p:cNvSpPr>
            <p:nvPr/>
          </p:nvSpPr>
          <p:spPr bwMode="auto">
            <a:xfrm>
              <a:off x="4721225" y="2368550"/>
              <a:ext cx="10287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 dirty="0">
                  <a:sym typeface="Arial" charset="0"/>
                </a:rPr>
                <a:t>Windows </a:t>
              </a:r>
              <a:r>
                <a:rPr lang="en-US" sz="1400" b="1" dirty="0" smtClean="0">
                  <a:sym typeface="Arial" charset="0"/>
                </a:rPr>
                <a:t>Mobile</a:t>
              </a:r>
              <a:endParaRPr lang="en-US" sz="1400" b="1" dirty="0">
                <a:sym typeface="Arial" charset="0"/>
              </a:endParaRPr>
            </a:p>
          </p:txBody>
        </p:sp>
        <p:sp>
          <p:nvSpPr>
            <p:cNvPr id="38929" name="Rectangle 161"/>
            <p:cNvSpPr>
              <a:spLocks/>
            </p:cNvSpPr>
            <p:nvPr/>
          </p:nvSpPr>
          <p:spPr bwMode="auto">
            <a:xfrm>
              <a:off x="6216650" y="2368550"/>
              <a:ext cx="96678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>
                  <a:sym typeface="Arial" charset="0"/>
                </a:rPr>
                <a:t>Windows</a:t>
              </a:r>
            </a:p>
          </p:txBody>
        </p:sp>
        <p:sp>
          <p:nvSpPr>
            <p:cNvPr id="38930" name="Rectangle 162"/>
            <p:cNvSpPr>
              <a:spLocks/>
            </p:cNvSpPr>
            <p:nvPr/>
          </p:nvSpPr>
          <p:spPr bwMode="auto">
            <a:xfrm>
              <a:off x="7527925" y="2378075"/>
              <a:ext cx="1244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>
                  <a:sym typeface="Arial" charset="0"/>
                </a:rPr>
                <a:t>Linux</a:t>
              </a:r>
            </a:p>
          </p:txBody>
        </p:sp>
        <p:pic>
          <p:nvPicPr>
            <p:cNvPr id="38931" name="Picture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975" y="4422775"/>
              <a:ext cx="836613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6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200" y="4419600"/>
              <a:ext cx="1163638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200" y="4470400"/>
              <a:ext cx="11795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8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000" y="5067300"/>
              <a:ext cx="1016000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9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4927600"/>
              <a:ext cx="1028700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1"/>
            <p:cNvSpPr>
              <a:spLocks noChangeArrowheads="1"/>
            </p:cNvSpPr>
            <p:nvPr/>
          </p:nvSpPr>
          <p:spPr bwMode="auto">
            <a:xfrm>
              <a:off x="5562600" y="6248400"/>
              <a:ext cx="2438400" cy="341313"/>
            </a:xfrm>
            <a:prstGeom prst="roundRect">
              <a:avLst>
                <a:gd name="adj" fmla="val 5446"/>
              </a:avLst>
            </a:prstGeom>
            <a:noFill/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9pPr>
            </a:lstStyle>
            <a:p>
              <a:pPr>
                <a:defRPr/>
              </a:pPr>
              <a:r>
                <a:rPr lang="en-US" sz="1200" b="0" dirty="0" smtClean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rPr>
                <a:t>Rugged and Embedded Devices</a:t>
              </a:r>
              <a:endParaRPr lang="en-US" sz="1200" b="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64590" y="1981200"/>
            <a:ext cx="4350810" cy="4327628"/>
            <a:chOff x="127000" y="2262085"/>
            <a:chExt cx="4350810" cy="4327628"/>
          </a:xfrm>
        </p:grpSpPr>
        <p:sp>
          <p:nvSpPr>
            <p:cNvPr id="7" name="AutoShape 169"/>
            <p:cNvSpPr>
              <a:spLocks/>
            </p:cNvSpPr>
            <p:nvPr/>
          </p:nvSpPr>
          <p:spPr bwMode="auto">
            <a:xfrm>
              <a:off x="1612160" y="2262085"/>
              <a:ext cx="1402466" cy="3795815"/>
            </a:xfrm>
            <a:prstGeom prst="roundRect">
              <a:avLst>
                <a:gd name="adj" fmla="val 4524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4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8" name="AutoShape 172"/>
            <p:cNvSpPr>
              <a:spLocks/>
            </p:cNvSpPr>
            <p:nvPr/>
          </p:nvSpPr>
          <p:spPr bwMode="auto">
            <a:xfrm>
              <a:off x="3075344" y="2262085"/>
              <a:ext cx="1402466" cy="3795815"/>
            </a:xfrm>
            <a:prstGeom prst="roundRect">
              <a:avLst>
                <a:gd name="adj" fmla="val 3512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4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" name="AutoShape 42"/>
            <p:cNvSpPr>
              <a:spLocks/>
            </p:cNvSpPr>
            <p:nvPr/>
          </p:nvSpPr>
          <p:spPr bwMode="auto">
            <a:xfrm>
              <a:off x="148166" y="2262085"/>
              <a:ext cx="1402466" cy="3795815"/>
            </a:xfrm>
            <a:prstGeom prst="roundRect">
              <a:avLst>
                <a:gd name="adj" fmla="val 4524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4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30000" endPos="30000" dist="12700" dir="5400000" sy="-100000" algn="bl" rotWithShape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/>
            <a:p>
              <a:pPr algn="ctr" defTabSz="917954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38919" name="Rectangle 43"/>
            <p:cNvSpPr>
              <a:spLocks/>
            </p:cNvSpPr>
            <p:nvPr/>
          </p:nvSpPr>
          <p:spPr bwMode="auto">
            <a:xfrm>
              <a:off x="473075" y="2479675"/>
              <a:ext cx="898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920" name="Rectangle 159"/>
            <p:cNvSpPr>
              <a:spLocks/>
            </p:cNvSpPr>
            <p:nvPr/>
          </p:nvSpPr>
          <p:spPr bwMode="auto">
            <a:xfrm>
              <a:off x="334963" y="2379663"/>
              <a:ext cx="10287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>
                  <a:sym typeface="Arial" charset="0"/>
                </a:rPr>
                <a:t>iOS</a:t>
              </a:r>
            </a:p>
          </p:txBody>
        </p:sp>
        <p:sp>
          <p:nvSpPr>
            <p:cNvPr id="38921" name="Rectangle 161"/>
            <p:cNvSpPr>
              <a:spLocks/>
            </p:cNvSpPr>
            <p:nvPr/>
          </p:nvSpPr>
          <p:spPr bwMode="auto">
            <a:xfrm>
              <a:off x="1830388" y="2379663"/>
              <a:ext cx="96678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>
                  <a:sym typeface="Arial" charset="0"/>
                </a:rPr>
                <a:t>Android</a:t>
              </a:r>
            </a:p>
          </p:txBody>
        </p:sp>
        <p:sp>
          <p:nvSpPr>
            <p:cNvPr id="38923" name="Rectangle 162"/>
            <p:cNvSpPr>
              <a:spLocks/>
            </p:cNvSpPr>
            <p:nvPr/>
          </p:nvSpPr>
          <p:spPr bwMode="auto">
            <a:xfrm>
              <a:off x="3154363" y="2389188"/>
              <a:ext cx="1244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ctr" eaLnBrk="0" hangingPunct="0"/>
              <a:r>
                <a:rPr lang="en-US" sz="1400" b="1">
                  <a:sym typeface="Arial" charset="0"/>
                </a:rPr>
                <a:t>Windows Phone</a:t>
              </a:r>
            </a:p>
          </p:txBody>
        </p:sp>
        <p:pic>
          <p:nvPicPr>
            <p:cNvPr id="38932" name="Picture 2" descr="http://help.arcgis.com/en/arcgismobile/10.0/apis/WindowsPhone/supportfiles/emulator_screenshot_smal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4410075"/>
              <a:ext cx="728662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3" name="Picture 4" descr="http://resources.arcgis.com/sites/default/files/images/androidPhoneLar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463" y="4410075"/>
              <a:ext cx="725487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4" name="Group 109"/>
            <p:cNvGrpSpPr>
              <a:grpSpLocks/>
            </p:cNvGrpSpPr>
            <p:nvPr/>
          </p:nvGrpSpPr>
          <p:grpSpPr bwMode="auto">
            <a:xfrm>
              <a:off x="127000" y="4579938"/>
              <a:ext cx="1422400" cy="1274762"/>
              <a:chOff x="3736653" y="2633544"/>
              <a:chExt cx="3095052" cy="2810730"/>
            </a:xfrm>
          </p:grpSpPr>
          <p:pic>
            <p:nvPicPr>
              <p:cNvPr id="3895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6653" y="2633544"/>
                <a:ext cx="3095052" cy="2810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6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442889" y="2899589"/>
                <a:ext cx="1725735" cy="2300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5" name="Group 112"/>
            <p:cNvGrpSpPr>
              <a:grpSpLocks/>
            </p:cNvGrpSpPr>
            <p:nvPr/>
          </p:nvGrpSpPr>
          <p:grpSpPr bwMode="auto">
            <a:xfrm>
              <a:off x="225425" y="4210050"/>
              <a:ext cx="879475" cy="1301750"/>
              <a:chOff x="1238071" y="2081706"/>
              <a:chExt cx="1552630" cy="2429662"/>
            </a:xfrm>
          </p:grpSpPr>
          <p:grpSp>
            <p:nvGrpSpPr>
              <p:cNvPr id="38951" name="Group 13"/>
              <p:cNvGrpSpPr>
                <a:grpSpLocks/>
              </p:cNvGrpSpPr>
              <p:nvPr/>
            </p:nvGrpSpPr>
            <p:grpSpPr bwMode="auto">
              <a:xfrm>
                <a:off x="1238071" y="2268189"/>
                <a:ext cx="1552630" cy="2243179"/>
                <a:chOff x="6478511" y="2496503"/>
                <a:chExt cx="1473047" cy="2409889"/>
              </a:xfrm>
            </p:grpSpPr>
            <p:pic>
              <p:nvPicPr>
                <p:cNvPr id="38953" name="Picture 5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11" y="2496503"/>
                  <a:ext cx="1473047" cy="2409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954" name="Picture 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7073" y="3101819"/>
                  <a:ext cx="883724" cy="1415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8952" name="TextBox 114"/>
              <p:cNvSpPr txBox="1">
                <a:spLocks noChangeArrowheads="1"/>
              </p:cNvSpPr>
              <p:nvPr/>
            </p:nvSpPr>
            <p:spPr bwMode="auto">
              <a:xfrm>
                <a:off x="1899107" y="2081706"/>
                <a:ext cx="0" cy="40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600">
                  <a:solidFill>
                    <a:srgbClr val="FFFFFF"/>
                  </a:solidFill>
                  <a:cs typeface="Arial" charset="0"/>
                  <a:sym typeface="Arial" charset="0"/>
                </a:endParaRPr>
              </a:p>
            </p:txBody>
          </p:sp>
        </p:grpSp>
        <p:sp>
          <p:nvSpPr>
            <p:cNvPr id="48" name="AutoShape 61"/>
            <p:cNvSpPr>
              <a:spLocks noChangeArrowheads="1"/>
            </p:cNvSpPr>
            <p:nvPr/>
          </p:nvSpPr>
          <p:spPr bwMode="auto">
            <a:xfrm>
              <a:off x="1219200" y="6248400"/>
              <a:ext cx="2438400" cy="341313"/>
            </a:xfrm>
            <a:prstGeom prst="roundRect">
              <a:avLst>
                <a:gd name="adj" fmla="val 5446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defRPr>
              </a:lvl9pPr>
            </a:lstStyle>
            <a:p>
              <a:pPr>
                <a:defRPr/>
              </a:pPr>
              <a:r>
                <a:rPr lang="en-US" sz="1200" b="0" dirty="0" smtClean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rPr>
                <a:t>Smartphones and Tablets</a:t>
              </a:r>
              <a:endParaRPr lang="en-US" sz="1200" b="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endParaRPr>
            </a:p>
          </p:txBody>
        </p:sp>
      </p:grpSp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1711293" y="733425"/>
            <a:ext cx="7315200" cy="48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Native Runtime 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SDKs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225" y="2971800"/>
            <a:ext cx="8851900" cy="728663"/>
            <a:chOff x="76200" y="3255670"/>
            <a:chExt cx="8851900" cy="728663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88900" y="3255670"/>
              <a:ext cx="8839200" cy="584200"/>
            </a:xfrm>
            <a:prstGeom prst="rect">
              <a:avLst/>
            </a:prstGeom>
            <a:solidFill>
              <a:schemeClr val="accent2">
                <a:alpha val="29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38940" name="Rectangle 163"/>
            <p:cNvSpPr>
              <a:spLocks/>
            </p:cNvSpPr>
            <p:nvPr/>
          </p:nvSpPr>
          <p:spPr bwMode="auto">
            <a:xfrm>
              <a:off x="76200" y="3309645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.NET CF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  <p:sp>
          <p:nvSpPr>
            <p:cNvPr id="38942" name="Rectangle 163"/>
            <p:cNvSpPr>
              <a:spLocks/>
            </p:cNvSpPr>
            <p:nvPr/>
          </p:nvSpPr>
          <p:spPr bwMode="auto">
            <a:xfrm>
              <a:off x="1589705" y="3309029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WPF, Java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  <p:sp>
          <p:nvSpPr>
            <p:cNvPr id="38944" name="Rectangle 163"/>
            <p:cNvSpPr>
              <a:spLocks/>
            </p:cNvSpPr>
            <p:nvPr/>
          </p:nvSpPr>
          <p:spPr bwMode="auto">
            <a:xfrm>
              <a:off x="3055498" y="3309645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Java, </a:t>
              </a:r>
              <a:r>
                <a:rPr lang="en-US" sz="1100" b="1" dirty="0" err="1" smtClean="0">
                  <a:cs typeface="Arial" charset="0"/>
                  <a:sym typeface="Arial" charset="0"/>
                </a:rPr>
                <a:t>Qt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  <p:sp>
          <p:nvSpPr>
            <p:cNvPr id="38946" name="Rectangle 163"/>
            <p:cNvSpPr>
              <a:spLocks/>
            </p:cNvSpPr>
            <p:nvPr/>
          </p:nvSpPr>
          <p:spPr bwMode="auto">
            <a:xfrm>
              <a:off x="4581173" y="3322345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Objective C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  <p:sp>
          <p:nvSpPr>
            <p:cNvPr id="38948" name="Rectangle 163"/>
            <p:cNvSpPr>
              <a:spLocks/>
            </p:cNvSpPr>
            <p:nvPr/>
          </p:nvSpPr>
          <p:spPr bwMode="auto">
            <a:xfrm>
              <a:off x="6040790" y="3322345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Java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  <p:sp>
          <p:nvSpPr>
            <p:cNvPr id="38950" name="Rectangle 163"/>
            <p:cNvSpPr>
              <a:spLocks/>
            </p:cNvSpPr>
            <p:nvPr/>
          </p:nvSpPr>
          <p:spPr bwMode="auto">
            <a:xfrm>
              <a:off x="7519283" y="3322345"/>
              <a:ext cx="13890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>
              <a:spAutoFit/>
            </a:bodyPr>
            <a:lstStyle/>
            <a:p>
              <a:pPr marL="119063" indent="-119063" algn="ctr" eaLnBrk="0" hangingPunct="0">
                <a:spcAft>
                  <a:spcPts val="600"/>
                </a:spcAft>
              </a:pPr>
              <a:r>
                <a:rPr lang="en-US" sz="1100" b="1" dirty="0">
                  <a:solidFill>
                    <a:schemeClr val="tx2"/>
                  </a:solidFill>
                  <a:cs typeface="Arial" charset="0"/>
                  <a:sym typeface="Arial" charset="0"/>
                </a:rPr>
                <a:t>Runtime SDK</a:t>
              </a: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r>
                <a:rPr lang="en-US" sz="1100" b="1" dirty="0" smtClean="0">
                  <a:cs typeface="Arial" charset="0"/>
                  <a:sym typeface="Arial" charset="0"/>
                </a:rPr>
                <a:t>Silverlight</a:t>
              </a:r>
              <a:endParaRPr lang="en-US" sz="1100" b="1" dirty="0">
                <a:cs typeface="Arial" charset="0"/>
                <a:sym typeface="Arial" charset="0"/>
              </a:endParaRPr>
            </a:p>
            <a:p>
              <a:pPr marL="119063" indent="-119063" algn="ctr" eaLnBrk="0" hangingPunct="0">
                <a:spcAft>
                  <a:spcPts val="600"/>
                </a:spcAft>
                <a:buClr>
                  <a:srgbClr val="C8C8C8"/>
                </a:buClr>
                <a:buSzPct val="80000"/>
                <a:buFontTx/>
                <a:buChar char="•"/>
              </a:pPr>
              <a:endParaRPr lang="en-US" sz="1100" b="1" dirty="0">
                <a:cs typeface="Arial" charset="0"/>
                <a:sym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5122" y="998648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757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48463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Easy to Start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06" y="1447800"/>
            <a:ext cx="7316694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Free to sign up!!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Free to develop!!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 lot of features free for both commercial and non-commercial apps!!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No ads!!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Credit-based system!!</a:t>
            </a:r>
          </a:p>
        </p:txBody>
      </p:sp>
    </p:spTree>
    <p:extLst>
      <p:ext uri="{BB962C8B-B14F-4D97-AF65-F5344CB8AC3E}">
        <p14:creationId xmlns:p14="http://schemas.microsoft.com/office/powerpoint/2010/main" val="35582500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48463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Licensing Q&amp;A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06" y="1219200"/>
            <a:ext cx="7164294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</a:rPr>
              <a:t>Q. Is there are charge for building and deploying mobile or web applications using any of the Esri </a:t>
            </a:r>
            <a:r>
              <a:rPr lang="en-US" sz="2000" b="1" dirty="0" err="1">
                <a:solidFill>
                  <a:srgbClr val="008000"/>
                </a:solidFill>
              </a:rPr>
              <a:t>basemaps</a:t>
            </a:r>
            <a:r>
              <a:rPr lang="en-US" sz="2000" b="1" dirty="0">
                <a:solidFill>
                  <a:srgbClr val="008000"/>
                </a:solidFill>
              </a:rPr>
              <a:t> and layers?</a:t>
            </a:r>
          </a:p>
          <a:p>
            <a:pPr marL="0" indent="0">
              <a:buNone/>
            </a:pPr>
            <a:r>
              <a:rPr lang="en-US" sz="2000" b="1" dirty="0"/>
              <a:t>A.</a:t>
            </a:r>
            <a:r>
              <a:rPr lang="en-US" sz="2000" dirty="0"/>
              <a:t> No, use of APIs, SDKs, and deployment both commercially and non-commercially is free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</a:rPr>
              <a:t>Q. How are costs applied?</a:t>
            </a:r>
          </a:p>
          <a:p>
            <a:pPr marL="0" indent="0">
              <a:buNone/>
            </a:pPr>
            <a:r>
              <a:rPr lang="en-US" sz="2000" b="1" dirty="0"/>
              <a:t>A.</a:t>
            </a:r>
            <a:r>
              <a:rPr lang="en-US" sz="2000" dirty="0"/>
              <a:t> Costs apply when you use </a:t>
            </a:r>
            <a:r>
              <a:rPr lang="en-US" sz="2000" dirty="0" err="1"/>
              <a:t>geoservices</a:t>
            </a:r>
            <a:r>
              <a:rPr lang="en-US" sz="2000" dirty="0"/>
              <a:t> and/or cloud storage and hosting services, and for delivery bandwidth. Costs are based on credits, which can be applied towards whatever you want – storage, hosting, or bandwidth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25437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5969"/>
            <a:ext cx="7315200" cy="48463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Licensing Q&amp;A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0" y="1447800"/>
            <a:ext cx="7351059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</a:rPr>
              <a:t>Q. How much does it cost to begin development?</a:t>
            </a:r>
          </a:p>
          <a:p>
            <a:pPr marL="0" indent="0">
              <a:buNone/>
            </a:pPr>
            <a:r>
              <a:rPr lang="en-US" sz="2000" b="1" dirty="0"/>
              <a:t>A.</a:t>
            </a:r>
            <a:r>
              <a:rPr lang="en-US" sz="2000" dirty="0"/>
              <a:t> Just sign up and you can start development for free using your starter (trial) account. When you are ready to </a:t>
            </a:r>
            <a:r>
              <a:rPr lang="en-US" sz="2000" dirty="0" smtClean="0"/>
              <a:t>deploy, your subscription includes credits</a:t>
            </a:r>
            <a:r>
              <a:rPr lang="en-US" sz="2000" dirty="0"/>
              <a:t>, which can be applied towards whatever you want – </a:t>
            </a:r>
            <a:r>
              <a:rPr lang="en-US" sz="2000" dirty="0" err="1"/>
              <a:t>Geoservices</a:t>
            </a:r>
            <a:r>
              <a:rPr lang="en-US" sz="2000" dirty="0"/>
              <a:t>, storage, hosting, or bandwidth</a:t>
            </a:r>
            <a:r>
              <a:rPr lang="en-US" sz="2000" dirty="0" smtClean="0"/>
              <a:t>.  Cost – </a:t>
            </a:r>
            <a:r>
              <a:rPr lang="en-US" sz="2000" smtClean="0"/>
              <a:t>Stay tuned </a:t>
            </a:r>
            <a:r>
              <a:rPr lang="en-US" sz="2000" smtClean="0">
                <a:sym typeface="Wingdings"/>
              </a:rPr>
              <a:t>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</a:rPr>
              <a:t>Q. </a:t>
            </a:r>
            <a:r>
              <a:rPr lang="en-US" sz="2000" b="1" dirty="0" smtClean="0">
                <a:solidFill>
                  <a:srgbClr val="008000"/>
                </a:solidFill>
              </a:rPr>
              <a:t>What’s a credit, and how much of the above does it cover?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A.</a:t>
            </a:r>
            <a:r>
              <a:rPr lang="en-US" sz="2000" dirty="0"/>
              <a:t> </a:t>
            </a:r>
            <a:r>
              <a:rPr lang="en-US" sz="2000" dirty="0" smtClean="0"/>
              <a:t>Stay tuned </a:t>
            </a:r>
            <a:r>
              <a:rPr lang="en-US" sz="2000" dirty="0" smtClean="0">
                <a:sym typeface="Wingdings"/>
              </a:rPr>
              <a:t>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9478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Sharing Great Maps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914400" y="1947672"/>
            <a:ext cx="7315200" cy="3919728"/>
          </a:xfrm>
        </p:spPr>
        <p:txBody>
          <a:bodyPr/>
          <a:lstStyle/>
          <a:p>
            <a:r>
              <a:rPr lang="en-US" dirty="0" smtClean="0"/>
              <a:t>ArcGIS Online – </a:t>
            </a:r>
            <a:r>
              <a:rPr lang="en-US" strike="sngStrike" dirty="0" smtClean="0"/>
              <a:t>nickel</a:t>
            </a:r>
            <a:r>
              <a:rPr lang="en-US" dirty="0" smtClean="0"/>
              <a:t> tour</a:t>
            </a:r>
          </a:p>
          <a:p>
            <a:r>
              <a:rPr lang="en-US" dirty="0"/>
              <a:t>Build a map!</a:t>
            </a:r>
          </a:p>
          <a:p>
            <a:r>
              <a:rPr lang="en-US" dirty="0" smtClean="0"/>
              <a:t>Esri developer landscape</a:t>
            </a:r>
          </a:p>
          <a:p>
            <a:r>
              <a:rPr lang="en-US" dirty="0" smtClean="0"/>
              <a:t>Consume the map in custom apps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, Android, JavaScript,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6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184168"/>
            <a:ext cx="4114800" cy="2768832"/>
          </a:xfrm>
        </p:spPr>
        <p:txBody>
          <a:bodyPr/>
          <a:lstStyle/>
          <a:p>
            <a:r>
              <a:rPr lang="en-US" dirty="0" smtClean="0"/>
              <a:t>Thanks!!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Jeff Archer</a:t>
            </a:r>
            <a:br>
              <a:rPr lang="en-US" sz="2400" dirty="0" smtClean="0"/>
            </a:br>
            <a:r>
              <a:rPr lang="en-US" sz="2400" dirty="0" err="1" smtClean="0"/>
              <a:t>jarcher@esri.com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Twitter - @</a:t>
            </a:r>
            <a:r>
              <a:rPr lang="en-US" sz="2400" dirty="0" err="1" smtClean="0"/>
              <a:t>vee_dubb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1758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lia_11057730.png"/>
          <p:cNvPicPr>
            <a:picLocks noChangeAspect="1"/>
          </p:cNvPicPr>
          <p:nvPr/>
        </p:nvPicPr>
        <p:blipFill>
          <a:blip r:embed="rId2"/>
          <a:srcRect l="2988" t="4129" r="5376" b="2787"/>
          <a:stretch>
            <a:fillRect/>
          </a:stretch>
        </p:blipFill>
        <p:spPr>
          <a:xfrm>
            <a:off x="3558520" y="1724930"/>
            <a:ext cx="3909896" cy="2643870"/>
          </a:xfrm>
          <a:prstGeom prst="rect">
            <a:avLst/>
          </a:prstGeom>
          <a:effectLst>
            <a:outerShdw blurRad="254000" dist="38100" dir="2700000">
              <a:srgbClr val="000000">
                <a:alpha val="50000"/>
              </a:srgbClr>
            </a:outerShdw>
          </a:effectLst>
        </p:spPr>
      </p:pic>
      <p:pic>
        <p:nvPicPr>
          <p:cNvPr id="9" name="Picture 8" descr="Fotolia_16462585_copy.png"/>
          <p:cNvPicPr>
            <a:picLocks noChangeAspect="1"/>
          </p:cNvPicPr>
          <p:nvPr/>
        </p:nvPicPr>
        <p:blipFill>
          <a:blip r:embed="rId3">
            <a:alphaModFix/>
          </a:blip>
          <a:srcRect b="2756"/>
          <a:stretch>
            <a:fillRect/>
          </a:stretch>
        </p:blipFill>
        <p:spPr>
          <a:xfrm flipH="1">
            <a:off x="0" y="2658945"/>
            <a:ext cx="5177297" cy="3356416"/>
          </a:xfrm>
          <a:prstGeom prst="rect">
            <a:avLst/>
          </a:prstGeom>
          <a:effectLst>
            <a:outerShdw blurRad="254000" dist="38100" dir="2700000">
              <a:srgbClr val="000000">
                <a:alpha val="50000"/>
              </a:srgbClr>
            </a:outerShdw>
            <a:reflection stA="30000" endPos="50000" dist="12700" dir="5400000" sy="-100000" algn="bl" rotWithShape="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services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Geomedicine</a:t>
            </a:r>
            <a:r>
              <a:rPr lang="en-US" dirty="0" smtClean="0"/>
              <a:t>—Working definitions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approach</a:t>
            </a:r>
          </a:p>
          <a:p>
            <a:r>
              <a:rPr lang="en-US" dirty="0"/>
              <a:t>Information </a:t>
            </a:r>
            <a:r>
              <a:rPr lang="en-US" dirty="0" smtClean="0"/>
              <a:t>integration </a:t>
            </a:r>
            <a:r>
              <a:rPr lang="en-US" dirty="0"/>
              <a:t>approach</a:t>
            </a:r>
          </a:p>
          <a:p>
            <a:r>
              <a:rPr lang="en-US" dirty="0"/>
              <a:t>Medical geography</a:t>
            </a:r>
          </a:p>
          <a:p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health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rdiogram.png"/>
          <p:cNvPicPr>
            <a:picLocks noChangeAspect="1"/>
          </p:cNvPicPr>
          <p:nvPr/>
        </p:nvPicPr>
        <p:blipFill>
          <a:blip r:embed="rId2">
            <a:alphaModFix amt="50000"/>
          </a:blip>
          <a:srcRect b="2824"/>
          <a:stretch>
            <a:fillRect/>
          </a:stretch>
        </p:blipFill>
        <p:spPr>
          <a:xfrm flipH="1">
            <a:off x="3678619" y="2856402"/>
            <a:ext cx="5465381" cy="4001598"/>
          </a:xfrm>
          <a:prstGeom prst="rect">
            <a:avLst/>
          </a:prstGeom>
        </p:spPr>
      </p:pic>
      <p:pic>
        <p:nvPicPr>
          <p:cNvPr id="17" name="Picture 16" descr="cardiogram.png"/>
          <p:cNvPicPr>
            <a:picLocks noChangeAspect="1"/>
          </p:cNvPicPr>
          <p:nvPr/>
        </p:nvPicPr>
        <p:blipFill>
          <a:blip r:embed="rId2">
            <a:alphaModFix amt="50000"/>
          </a:blip>
          <a:srcRect b="2824"/>
          <a:stretch>
            <a:fillRect/>
          </a:stretch>
        </p:blipFill>
        <p:spPr>
          <a:xfrm>
            <a:off x="0" y="2856402"/>
            <a:ext cx="5465381" cy="4001598"/>
          </a:xfrm>
          <a:prstGeom prst="rect">
            <a:avLst/>
          </a:prstGeom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Geomedicine</a:t>
            </a:r>
          </a:p>
        </p:txBody>
      </p:sp>
      <p:grpSp>
        <p:nvGrpSpPr>
          <p:cNvPr id="18" name="Group 4"/>
          <p:cNvGrpSpPr/>
          <p:nvPr/>
        </p:nvGrpSpPr>
        <p:grpSpPr>
          <a:xfrm>
            <a:off x="2286000" y="2057400"/>
            <a:ext cx="4572000" cy="3312165"/>
            <a:chOff x="2286000" y="1932935"/>
            <a:chExt cx="4572000" cy="3312165"/>
          </a:xfrm>
          <a:effectLst/>
        </p:grpSpPr>
        <p:sp>
          <p:nvSpPr>
            <p:cNvPr id="19" name="AutoShape 61"/>
            <p:cNvSpPr>
              <a:spLocks noChangeArrowheads="1"/>
            </p:cNvSpPr>
            <p:nvPr/>
          </p:nvSpPr>
          <p:spPr bwMode="auto">
            <a:xfrm>
              <a:off x="2286000" y="1932935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Place histories common</a:t>
              </a:r>
            </a:p>
          </p:txBody>
        </p:sp>
        <p:sp>
          <p:nvSpPr>
            <p:cNvPr id="20" name="AutoShape 61"/>
            <p:cNvSpPr>
              <a:spLocks noChangeArrowheads="1"/>
            </p:cNvSpPr>
            <p:nvPr/>
          </p:nvSpPr>
          <p:spPr bwMode="auto">
            <a:xfrm>
              <a:off x="2286000" y="2503928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indent="-176579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Product use histories common</a:t>
              </a:r>
            </a:p>
          </p:txBody>
        </p:sp>
        <p:sp>
          <p:nvSpPr>
            <p:cNvPr id="21" name="AutoShape 61"/>
            <p:cNvSpPr>
              <a:spLocks noChangeArrowheads="1"/>
            </p:cNvSpPr>
            <p:nvPr/>
          </p:nvSpPr>
          <p:spPr bwMode="auto">
            <a:xfrm>
              <a:off x="2286000" y="3074921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indent="-176579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Personal — epidemiology</a:t>
              </a:r>
            </a:p>
          </p:txBody>
        </p:sp>
        <p:sp>
          <p:nvSpPr>
            <p:cNvPr id="22" name="AutoShape 61"/>
            <p:cNvSpPr>
              <a:spLocks noChangeArrowheads="1"/>
            </p:cNvSpPr>
            <p:nvPr/>
          </p:nvSpPr>
          <p:spPr bwMode="auto">
            <a:xfrm>
              <a:off x="2286000" y="3645914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indent="-176579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Rise of new sub-specialties</a:t>
              </a:r>
            </a:p>
          </p:txBody>
        </p:sp>
        <p:sp>
          <p:nvSpPr>
            <p:cNvPr id="23" name="AutoShape 61"/>
            <p:cNvSpPr>
              <a:spLocks noChangeArrowheads="1"/>
            </p:cNvSpPr>
            <p:nvPr/>
          </p:nvSpPr>
          <p:spPr bwMode="auto">
            <a:xfrm>
              <a:off x="2286000" y="4216907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indent="-176579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Unprecedented patient data flows</a:t>
              </a:r>
            </a:p>
          </p:txBody>
        </p:sp>
        <p:sp>
          <p:nvSpPr>
            <p:cNvPr id="24" name="AutoShape 61"/>
            <p:cNvSpPr>
              <a:spLocks noChangeArrowheads="1"/>
            </p:cNvSpPr>
            <p:nvPr/>
          </p:nvSpPr>
          <p:spPr bwMode="auto">
            <a:xfrm>
              <a:off x="2286000" y="4787900"/>
              <a:ext cx="4572000" cy="457200"/>
            </a:xfrm>
            <a:prstGeom prst="roundRect">
              <a:avLst>
                <a:gd name="adj" fmla="val 1504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indent="-176579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+mj-lt"/>
                  <a:ea typeface="ＭＳ Ｐゴシック" pitchFamily="16" charset="-128"/>
                  <a:cs typeface="Avenir LT Std 55 Roman"/>
                </a:rPr>
                <a:t>Increasing geographical transparency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Screen Shots Layout </a:t>
            </a:r>
            <a:r>
              <a:rPr lang="en-US" sz="2000" b="0" i="1"/>
              <a:t>(preferred)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933238"/>
            <a:ext cx="5905386" cy="3774249"/>
            <a:chOff x="914400" y="1651000"/>
            <a:chExt cx="5905386" cy="3774249"/>
          </a:xfrm>
          <a:effectLst>
            <a:reflection stA="20000" endPos="30000" dist="12700" dir="5400000" sy="-100000" algn="bl" rotWithShape="0"/>
          </a:effectLst>
        </p:grpSpPr>
        <p:sp>
          <p:nvSpPr>
            <p:cNvPr id="10" name="Rounded Rectangle 9"/>
            <p:cNvSpPr/>
            <p:nvPr/>
          </p:nvSpPr>
          <p:spPr>
            <a:xfrm>
              <a:off x="914400" y="1651000"/>
              <a:ext cx="5905386" cy="3774249"/>
            </a:xfrm>
            <a:prstGeom prst="roundRect">
              <a:avLst>
                <a:gd name="adj" fmla="val 1224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796" tIns="45898" rIns="91796" bIns="45898" numCol="1" rtlCol="0" anchor="ctr" anchorCtr="0" compatLnSpc="1">
              <a:prstTxWarp prst="textNoShape">
                <a:avLst/>
              </a:prstTxWarp>
            </a:bodyPr>
            <a:lstStyle/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pic>
          <p:nvPicPr>
            <p:cNvPr id="11" name="Picture 3" descr="fff.bmp"/>
            <p:cNvPicPr>
              <a:picLocks noChangeAspect="1"/>
            </p:cNvPicPr>
            <p:nvPr/>
          </p:nvPicPr>
          <p:blipFill>
            <a:blip r:embed="rId3" cstate="print">
              <a:lum contrast="14000"/>
            </a:blip>
            <a:srcRect/>
            <a:stretch>
              <a:fillRect/>
            </a:stretch>
          </p:blipFill>
          <p:spPr bwMode="auto">
            <a:xfrm>
              <a:off x="1024992" y="1762005"/>
              <a:ext cx="5684202" cy="3552238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3997804" y="4092456"/>
            <a:ext cx="4231795" cy="2079744"/>
            <a:chOff x="3997804" y="4092456"/>
            <a:chExt cx="4231795" cy="2079744"/>
          </a:xfrm>
          <a:effectLst>
            <a:reflection stA="20000" endPos="30000" dist="12700" dir="5400000" sy="-100000" algn="bl" rotWithShape="0"/>
          </a:effectLst>
        </p:grpSpPr>
        <p:sp>
          <p:nvSpPr>
            <p:cNvPr id="13" name="Rounded Rectangle 12"/>
            <p:cNvSpPr/>
            <p:nvPr/>
          </p:nvSpPr>
          <p:spPr>
            <a:xfrm>
              <a:off x="3997804" y="4092456"/>
              <a:ext cx="4231795" cy="2079744"/>
            </a:xfrm>
            <a:prstGeom prst="roundRect">
              <a:avLst>
                <a:gd name="adj" fmla="val 1827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796" tIns="45898" rIns="91796" bIns="45898" numCol="1" rtlCol="0" anchor="ctr" anchorCtr="0" compatLnSpc="1">
              <a:prstTxWarp prst="textNoShape">
                <a:avLst/>
              </a:prstTxWarp>
            </a:bodyPr>
            <a:lstStyle/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pic>
          <p:nvPicPr>
            <p:cNvPr id="14" name="Picture 15" descr="modddddd.png"/>
            <p:cNvPicPr>
              <a:picLocks noChangeAspect="1"/>
            </p:cNvPicPr>
            <p:nvPr/>
          </p:nvPicPr>
          <p:blipFill>
            <a:blip r:embed="rId4" cstate="print">
              <a:lum contrast="14000"/>
            </a:blip>
            <a:srcRect l="1799" t="15364" r="2709" b="3755"/>
            <a:stretch>
              <a:fillRect/>
            </a:stretch>
          </p:blipFill>
          <p:spPr bwMode="auto">
            <a:xfrm>
              <a:off x="4102815" y="4203816"/>
              <a:ext cx="4021773" cy="185702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Screen Shots Layout</a:t>
            </a:r>
          </a:p>
        </p:txBody>
      </p:sp>
      <p:pic>
        <p:nvPicPr>
          <p:cNvPr id="27" name="Picture 26" descr="460_2_UC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16" y="2328790"/>
            <a:ext cx="2178057" cy="1433050"/>
          </a:xfrm>
          <a:prstGeom prst="rect">
            <a:avLst/>
          </a:prstGeom>
          <a:noFill/>
          <a:ln>
            <a:noFill/>
          </a:ln>
          <a:effectLst>
            <a:outerShdw blurRad="190500" dist="63500" dir="2700000">
              <a:srgbClr val="000000">
                <a:alpha val="1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 bwMode="auto">
          <a:xfrm>
            <a:off x="7093840" y="3972604"/>
            <a:ext cx="1134698" cy="29238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>
              <a:defRPr/>
            </a:pPr>
            <a:endParaRPr lang="en-US" sz="13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4294849" y="2040720"/>
            <a:ext cx="1384946" cy="279400"/>
          </a:xfrm>
          <a:prstGeom prst="rect">
            <a:avLst/>
          </a:prstGeom>
          <a:noFill/>
        </p:spPr>
        <p:txBody>
          <a:bodyPr wrap="square" lIns="0" tIns="0" rIns="0" bIns="64008" anchor="b">
            <a:noAutofit/>
          </a:bodyPr>
          <a:lstStyle/>
          <a:p>
            <a:pPr defTabSz="914400">
              <a:defRPr/>
            </a:pPr>
            <a:r>
              <a:rPr lang="en-US" sz="1400" b="1" kern="0" dirty="0">
                <a:latin typeface="+mj-lt"/>
              </a:rPr>
              <a:t>Utility Network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375674" y="3972604"/>
            <a:ext cx="615553" cy="220573"/>
          </a:xfrm>
          <a:prstGeom prst="rect">
            <a:avLst/>
          </a:prstGeom>
          <a:noFill/>
        </p:spPr>
        <p:txBody>
          <a:bodyPr wrap="none" lIns="0" tIns="50800" rIns="0" bIns="0" anchor="t">
            <a:spAutoFit/>
          </a:bodyPr>
          <a:lstStyle/>
          <a:p>
            <a:pPr marR="0" indent="0" algn="r" fontAlgn="auto">
              <a:spcAft>
                <a:spcPts val="600"/>
              </a:spcAft>
              <a:buClr>
                <a:srgbClr val="9DCFFE"/>
              </a:buClr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rgbClr val="35AC46"/>
                </a:solidFill>
                <a:latin typeface="+mj-lt"/>
                <a:ea typeface="ＭＳ Ｐゴシック"/>
                <a:cs typeface="ＭＳ Ｐゴシック"/>
              </a:rPr>
              <a:t>Germany</a:t>
            </a:r>
          </a:p>
        </p:txBody>
      </p:sp>
      <p:pic>
        <p:nvPicPr>
          <p:cNvPr id="43" name="Picture 42" descr="206_2_gn_ew_alors_wp-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849" y="2328790"/>
            <a:ext cx="1696378" cy="1643814"/>
          </a:xfrm>
          <a:prstGeom prst="rect">
            <a:avLst/>
          </a:prstGeom>
          <a:noFill/>
          <a:ln>
            <a:noFill/>
          </a:ln>
          <a:effectLst>
            <a:outerShdw blurRad="190500" dist="63500" dir="2700000">
              <a:srgbClr val="000000">
                <a:alpha val="10000"/>
              </a:srgbClr>
            </a:outerShdw>
          </a:effectLst>
        </p:spPr>
      </p:pic>
      <p:sp>
        <p:nvSpPr>
          <p:cNvPr id="44" name="Content Placeholder 35"/>
          <p:cNvSpPr txBox="1">
            <a:spLocks/>
          </p:cNvSpPr>
          <p:nvPr/>
        </p:nvSpPr>
        <p:spPr bwMode="auto">
          <a:xfrm>
            <a:off x="914400" y="1993799"/>
            <a:ext cx="1828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9DCFFE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6" name="Picture 45" descr="328_1_WheelRte_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49999" y="2328790"/>
            <a:ext cx="1879601" cy="1434632"/>
          </a:xfrm>
          <a:prstGeom prst="rect">
            <a:avLst/>
          </a:prstGeom>
          <a:noFill/>
          <a:ln>
            <a:noFill/>
          </a:ln>
          <a:effectLst>
            <a:outerShdw blurRad="190500" dist="63500" dir="2700000">
              <a:srgbClr val="000000">
                <a:alpha val="10000"/>
              </a:srgbClr>
            </a:outerShdw>
          </a:effectLst>
        </p:spPr>
      </p:pic>
      <p:sp>
        <p:nvSpPr>
          <p:cNvPr id="47" name="Content Placeholder 35"/>
          <p:cNvSpPr txBox="1">
            <a:spLocks/>
          </p:cNvSpPr>
          <p:nvPr/>
        </p:nvSpPr>
        <p:spPr bwMode="auto">
          <a:xfrm>
            <a:off x="6349999" y="2027219"/>
            <a:ext cx="1828800" cy="2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64008" numCol="1" anchor="b" anchorCtr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1400" b="1" kern="0" dirty="0">
                <a:latin typeface="+mj-lt"/>
              </a:rPr>
              <a:t>University</a:t>
            </a:r>
          </a:p>
        </p:txBody>
      </p:sp>
      <p:sp>
        <p:nvSpPr>
          <p:cNvPr id="48" name="Text Placeholder 36"/>
          <p:cNvSpPr txBox="1">
            <a:spLocks/>
          </p:cNvSpPr>
          <p:nvPr/>
        </p:nvSpPr>
        <p:spPr bwMode="auto">
          <a:xfrm>
            <a:off x="6400800" y="3750103"/>
            <a:ext cx="1828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50800" rIns="0" bIns="0" numCol="1" anchor="t" anchorCtr="0" compatLnSpc="1">
            <a:prstTxWarp prst="textNoShape">
              <a:avLst/>
            </a:prstTxWarp>
          </a:bodyPr>
          <a:lstStyle/>
          <a:p>
            <a:pPr marR="0" indent="0" algn="r" fontAlgn="auto">
              <a:spcAft>
                <a:spcPts val="600"/>
              </a:spcAft>
              <a:buClr>
                <a:srgbClr val="9DCFFE"/>
              </a:buClr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rgbClr val="35AC46"/>
                </a:solidFill>
                <a:latin typeface="+mj-lt"/>
                <a:ea typeface="ＭＳ Ｐゴシック"/>
                <a:cs typeface="ＭＳ Ｐゴシック"/>
              </a:rPr>
              <a:t>Pennsylvania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940316" y="2040720"/>
            <a:ext cx="2168031" cy="279400"/>
          </a:xfrm>
          <a:prstGeom prst="rect">
            <a:avLst/>
          </a:prstGeom>
          <a:noFill/>
        </p:spPr>
        <p:txBody>
          <a:bodyPr wrap="square" lIns="0" tIns="0" rIns="0" bIns="63500" anchor="b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Underground Utilities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462168" y="3751510"/>
            <a:ext cx="656205" cy="254000"/>
          </a:xfrm>
          <a:prstGeom prst="rect">
            <a:avLst/>
          </a:prstGeom>
          <a:noFill/>
        </p:spPr>
        <p:txBody>
          <a:bodyPr wrap="none" lIns="0" tIns="50800" rIns="0" bIns="0" anchor="t">
            <a:noAutofit/>
          </a:bodyPr>
          <a:lstStyle/>
          <a:p>
            <a:pPr algn="r">
              <a:spcAft>
                <a:spcPts val="600"/>
              </a:spcAft>
              <a:buClr>
                <a:srgbClr val="9DCFFE"/>
              </a:buClr>
            </a:pPr>
            <a:r>
              <a:rPr lang="en-US" sz="1100" b="1" kern="0" dirty="0">
                <a:solidFill>
                  <a:srgbClr val="35AC46"/>
                </a:solidFill>
                <a:latin typeface="+mj-lt"/>
                <a:ea typeface="ＭＳ Ｐゴシック"/>
                <a:cs typeface="ＭＳ Ｐゴシック"/>
              </a:rPr>
              <a:t>Texas</a:t>
            </a:r>
          </a:p>
        </p:txBody>
      </p:sp>
      <p:pic>
        <p:nvPicPr>
          <p:cNvPr id="42" name="Picture 41" descr="206_1_alors_Luzern_strom_08-06-04-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51228" y="3090660"/>
            <a:ext cx="1638300" cy="1345524"/>
          </a:xfrm>
          <a:prstGeom prst="rect">
            <a:avLst/>
          </a:prstGeom>
          <a:noFill/>
          <a:ln>
            <a:noFill/>
          </a:ln>
          <a:effectLst>
            <a:outerShdw blurRad="190500" dist="63500" dir="270000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14504"/>
            <a:ext cx="9144000" cy="534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22"/>
          <p:cNvGrpSpPr/>
          <p:nvPr/>
        </p:nvGrpSpPr>
        <p:grpSpPr>
          <a:xfrm>
            <a:off x="4114800" y="685800"/>
            <a:ext cx="4114800" cy="412750"/>
            <a:chOff x="4114800" y="584200"/>
            <a:chExt cx="4114800" cy="412750"/>
          </a:xfrm>
        </p:grpSpPr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4114800" y="584200"/>
              <a:ext cx="4114800" cy="412750"/>
            </a:xfrm>
            <a:prstGeom prst="roundRect">
              <a:avLst>
                <a:gd name="adj" fmla="val 23073"/>
              </a:avLst>
            </a:prstGeom>
            <a:solidFill>
              <a:srgbClr val="630000">
                <a:alpha val="70000"/>
              </a:srgbClr>
            </a:solidFill>
            <a:ln w="12700" cap="flat">
              <a:solidFill>
                <a:srgbClr val="C86446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6199" dir="2700000" algn="ctr" rotWithShape="0">
                <a:schemeClr val="bg2">
                  <a:alpha val="39999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4025" indent="3175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08050" indent="635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62075" indent="9525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16100" indent="127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rgbClr val="FFFFFF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17" name="Rectangle 7"/>
            <p:cNvSpPr>
              <a:spLocks/>
            </p:cNvSpPr>
            <p:nvPr/>
          </p:nvSpPr>
          <p:spPr bwMode="auto">
            <a:xfrm>
              <a:off x="4343400" y="628650"/>
              <a:ext cx="3657600" cy="22225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40639" bIns="0" anchor="t"/>
            <a:lstStyle/>
            <a:p>
              <a:pPr marL="27641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noProof="0" dirty="0">
                  <a:solidFill>
                    <a:schemeClr val="bg1"/>
                  </a:solidFill>
                  <a:effectLst>
                    <a:outerShdw blurRad="63500" dist="38100" dir="270000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Lucida Grande" charset="0"/>
                  <a:cs typeface="Lucida Grande" charset="0"/>
                </a:rPr>
                <a:t>High death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63500" dist="38100" dir="270000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Lucida Grande" charset="0"/>
                  <a:cs typeface="Lucida Grande" charset="0"/>
                </a:rPr>
                <a:t> rate location</a:t>
              </a:r>
            </a:p>
          </p:txBody>
        </p:sp>
      </p:grpSp>
      <p:pic>
        <p:nvPicPr>
          <p:cNvPr id="18" name="Picture 17" descr="SNAG-0002.tif"/>
          <p:cNvPicPr>
            <a:picLocks noGrp="1" noChangeAspect="1"/>
          </p:cNvPicPr>
          <p:nvPr/>
        </p:nvPicPr>
        <p:blipFill>
          <a:blip r:embed="rId3"/>
          <a:srcRect l="10688" t="20039" r="38813" b="16875"/>
          <a:stretch>
            <a:fillRect/>
          </a:stretch>
        </p:blipFill>
        <p:spPr bwMode="auto">
          <a:xfrm>
            <a:off x="3403626" y="1408590"/>
            <a:ext cx="4918179" cy="4915221"/>
          </a:xfrm>
          <a:prstGeom prst="ellipse">
            <a:avLst/>
          </a:prstGeom>
          <a:ln w="63500" cap="rnd">
            <a:solidFill>
              <a:srgbClr val="FFB300"/>
            </a:solidFill>
          </a:ln>
          <a:effectLst>
            <a:outerShdw blurRad="127000" dist="63500" dir="270000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ture 4.png"/>
          <p:cNvPicPr>
            <a:picLocks noChangeAspect="1"/>
          </p:cNvPicPr>
          <p:nvPr/>
        </p:nvPicPr>
        <p:blipFill>
          <a:blip r:embed="rId3"/>
          <a:srcRect t="80638"/>
          <a:stretch>
            <a:fillRect/>
          </a:stretch>
        </p:blipFill>
        <p:spPr>
          <a:xfrm>
            <a:off x="5943600" y="5461088"/>
            <a:ext cx="3200399" cy="13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 GIS</a:t>
            </a:r>
            <a:br>
              <a:rPr lang="en-US" dirty="0" smtClean="0"/>
            </a:b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 descr="Picture 4.png"/>
          <p:cNvPicPr>
            <a:picLocks noChangeAspect="1"/>
          </p:cNvPicPr>
          <p:nvPr/>
        </p:nvPicPr>
        <p:blipFill>
          <a:blip r:embed="rId3"/>
          <a:srcRect b="21820"/>
          <a:stretch>
            <a:fillRect/>
          </a:stretch>
        </p:blipFill>
        <p:spPr>
          <a:xfrm>
            <a:off x="5943600" y="1"/>
            <a:ext cx="3200400" cy="5640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5943600" y="5410200"/>
            <a:ext cx="3200400" cy="230188"/>
            <a:chOff x="5943600" y="5257800"/>
            <a:chExt cx="3200400" cy="230188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943600" y="5486400"/>
              <a:ext cx="3200400" cy="1588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943600" y="5257800"/>
              <a:ext cx="3200400" cy="1588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“PowerPoint slides are like children: No matter how ugly they are, you’ll think they’re beautiful if they’re yours.”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Scott Adams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experts are now saying…</a:t>
            </a:r>
            <a:endParaRPr lang="en-US"/>
          </a:p>
        </p:txBody>
      </p:sp>
      <p:pic>
        <p:nvPicPr>
          <p:cNvPr id="12" name="Picture 11" descr="silluvette people.png"/>
          <p:cNvPicPr>
            <a:picLocks noChangeAspect="1"/>
          </p:cNvPicPr>
          <p:nvPr/>
        </p:nvPicPr>
        <p:blipFill>
          <a:blip r:embed="rId2">
            <a:alphaModFix amt="10000"/>
          </a:blip>
          <a:srcRect b="54953"/>
          <a:stretch>
            <a:fillRect/>
          </a:stretch>
        </p:blipFill>
        <p:spPr>
          <a:xfrm>
            <a:off x="0" y="5363262"/>
            <a:ext cx="9144000" cy="1556998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 bwMode="auto">
          <a:xfrm>
            <a:off x="3950695" y="3519388"/>
            <a:ext cx="2307981" cy="1333500"/>
          </a:xfrm>
          <a:prstGeom prst="wedgeEllipseCallout">
            <a:avLst>
              <a:gd name="adj1" fmla="val -21244"/>
              <a:gd name="adj2" fmla="val 766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ＭＳ Ｐゴシック" pitchFamily="-97" charset="-128"/>
              </a:rPr>
              <a:t>Significant contamination at military sites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3200400" y="2400300"/>
            <a:ext cx="2365287" cy="1346200"/>
          </a:xfrm>
          <a:prstGeom prst="wedgeEllipseCallout">
            <a:avLst>
              <a:gd name="adj1" fmla="val -34069"/>
              <a:gd name="adj2" fmla="val 835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ＭＳ Ｐゴシック" pitchFamily="-97" charset="-128"/>
              </a:rPr>
              <a:t>Lifestyles matter in types of exposures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5854700" y="3124200"/>
            <a:ext cx="2374900" cy="1358900"/>
          </a:xfrm>
          <a:prstGeom prst="wedgeEllipseCallout">
            <a:avLst>
              <a:gd name="adj1" fmla="val 12090"/>
              <a:gd name="adj2" fmla="val 738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ＭＳ Ｐゴシック" pitchFamily="-97" charset="-128"/>
              </a:rPr>
              <a:t>Medical care contributes a greater share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537200" y="1397000"/>
            <a:ext cx="2603500" cy="1460500"/>
          </a:xfrm>
          <a:prstGeom prst="wedgeEllipseCallout">
            <a:avLst>
              <a:gd name="adj1" fmla="val 28923"/>
              <a:gd name="adj2" fmla="val 659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ＭＳ Ｐゴシック" pitchFamily="-97" charset="-128"/>
              </a:rPr>
              <a:t>There is an unequal burden in society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2171700" y="1397000"/>
            <a:ext cx="2171700" cy="1282699"/>
          </a:xfrm>
          <a:prstGeom prst="wedgeEllipseCallout">
            <a:avLst>
              <a:gd name="adj1" fmla="val -37283"/>
              <a:gd name="adj2" fmla="val 7074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ＭＳ Ｐゴシック" pitchFamily="-97" charset="-128"/>
              </a:rPr>
              <a:t>Environmental causes underestimated</a:t>
            </a:r>
          </a:p>
        </p:txBody>
      </p:sp>
      <p:pic>
        <p:nvPicPr>
          <p:cNvPr id="20" name="Picture 19" descr="streetsign.png"/>
          <p:cNvPicPr>
            <a:picLocks noChangeAspect="1"/>
          </p:cNvPicPr>
          <p:nvPr/>
        </p:nvPicPr>
        <p:blipFill>
          <a:blip r:embed="rId3"/>
          <a:srcRect b="28522"/>
          <a:stretch>
            <a:fillRect/>
          </a:stretch>
        </p:blipFill>
        <p:spPr>
          <a:xfrm>
            <a:off x="215900" y="2462142"/>
            <a:ext cx="3124200" cy="4395858"/>
          </a:xfrm>
          <a:prstGeom prst="rect">
            <a:avLst/>
          </a:prstGeom>
          <a:effectLst>
            <a:outerShdw blurRad="254000" dist="381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34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for Diagrams</a:t>
            </a:r>
            <a:endParaRPr lang="en-US" dirty="0"/>
          </a:p>
        </p:txBody>
      </p:sp>
      <p:sp>
        <p:nvSpPr>
          <p:cNvPr id="48" name="AutoShape 61"/>
          <p:cNvSpPr>
            <a:spLocks noChangeArrowheads="1"/>
          </p:cNvSpPr>
          <p:nvPr/>
        </p:nvSpPr>
        <p:spPr bwMode="auto">
          <a:xfrm>
            <a:off x="1101913" y="1984300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50" name="AutoShape 61"/>
          <p:cNvSpPr>
            <a:spLocks noChangeArrowheads="1"/>
          </p:cNvSpPr>
          <p:nvPr/>
        </p:nvSpPr>
        <p:spPr bwMode="auto">
          <a:xfrm>
            <a:off x="1101913" y="2716047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  <a:endParaRPr lang="en-US" sz="1400" b="1" dirty="0">
              <a:solidFill>
                <a:srgbClr val="000000"/>
              </a:solidFill>
              <a:latin typeface="+mj-lt"/>
              <a:ea typeface="ＭＳ Ｐゴシック" pitchFamily="16" charset="-128"/>
              <a:cs typeface="Avenir LT Std 55 Roman"/>
            </a:endParaRPr>
          </a:p>
        </p:txBody>
      </p:sp>
      <p:sp>
        <p:nvSpPr>
          <p:cNvPr id="52" name="AutoShape 61"/>
          <p:cNvSpPr>
            <a:spLocks noChangeArrowheads="1"/>
          </p:cNvSpPr>
          <p:nvPr/>
        </p:nvSpPr>
        <p:spPr bwMode="auto">
          <a:xfrm>
            <a:off x="1101913" y="3447794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54" name="AutoShape 61"/>
          <p:cNvSpPr>
            <a:spLocks noChangeArrowheads="1"/>
          </p:cNvSpPr>
          <p:nvPr/>
        </p:nvSpPr>
        <p:spPr bwMode="auto">
          <a:xfrm>
            <a:off x="1101913" y="4179541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55" name="AutoShape 61"/>
          <p:cNvSpPr>
            <a:spLocks noChangeArrowheads="1"/>
          </p:cNvSpPr>
          <p:nvPr/>
        </p:nvSpPr>
        <p:spPr bwMode="auto">
          <a:xfrm>
            <a:off x="1101913" y="4911288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63" name="AutoShape 61"/>
          <p:cNvSpPr>
            <a:spLocks noChangeArrowheads="1"/>
          </p:cNvSpPr>
          <p:nvPr/>
        </p:nvSpPr>
        <p:spPr bwMode="auto">
          <a:xfrm>
            <a:off x="1101913" y="5643034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64" name="AutoShape 61"/>
          <p:cNvSpPr>
            <a:spLocks noChangeArrowheads="1"/>
          </p:cNvSpPr>
          <p:nvPr/>
        </p:nvSpPr>
        <p:spPr bwMode="auto">
          <a:xfrm>
            <a:off x="2457665" y="5643034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65" name="AutoShape 61"/>
          <p:cNvSpPr>
            <a:spLocks noChangeArrowheads="1"/>
          </p:cNvSpPr>
          <p:nvPr/>
        </p:nvSpPr>
        <p:spPr bwMode="auto">
          <a:xfrm>
            <a:off x="2457665" y="1984300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66" name="AutoShape 61"/>
          <p:cNvSpPr>
            <a:spLocks noChangeArrowheads="1"/>
          </p:cNvSpPr>
          <p:nvPr/>
        </p:nvSpPr>
        <p:spPr bwMode="auto">
          <a:xfrm>
            <a:off x="2457665" y="2716047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  <a:endParaRPr lang="en-US" sz="1400" b="1" dirty="0">
              <a:solidFill>
                <a:srgbClr val="000000"/>
              </a:solidFill>
              <a:latin typeface="+mj-lt"/>
              <a:ea typeface="ＭＳ Ｐゴシック" pitchFamily="16" charset="-128"/>
              <a:cs typeface="Avenir LT Std 55 Roman"/>
            </a:endParaRPr>
          </a:p>
        </p:txBody>
      </p:sp>
      <p:sp>
        <p:nvSpPr>
          <p:cNvPr id="69" name="AutoShape 61"/>
          <p:cNvSpPr>
            <a:spLocks noChangeArrowheads="1"/>
          </p:cNvSpPr>
          <p:nvPr/>
        </p:nvSpPr>
        <p:spPr bwMode="auto">
          <a:xfrm>
            <a:off x="2457665" y="3447794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70" name="AutoShape 61"/>
          <p:cNvSpPr>
            <a:spLocks noChangeArrowheads="1"/>
          </p:cNvSpPr>
          <p:nvPr/>
        </p:nvSpPr>
        <p:spPr bwMode="auto">
          <a:xfrm>
            <a:off x="2457665" y="4179541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72" name="AutoShape 61"/>
          <p:cNvSpPr>
            <a:spLocks noChangeArrowheads="1"/>
          </p:cNvSpPr>
          <p:nvPr/>
        </p:nvSpPr>
        <p:spPr bwMode="auto">
          <a:xfrm>
            <a:off x="2457665" y="4911288"/>
            <a:ext cx="865188" cy="529166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ＭＳ Ｐゴシック" pitchFamily="16" charset="-128"/>
                <a:cs typeface="Avenir LT Std 55 Roman"/>
              </a:rPr>
              <a:t>ArcGIS</a:t>
            </a:r>
          </a:p>
        </p:txBody>
      </p:sp>
      <p:sp>
        <p:nvSpPr>
          <p:cNvPr id="75" name="Text Box 197"/>
          <p:cNvSpPr txBox="1">
            <a:spLocks noChangeArrowheads="1"/>
          </p:cNvSpPr>
          <p:nvPr/>
        </p:nvSpPr>
        <p:spPr bwMode="auto">
          <a:xfrm>
            <a:off x="916822" y="1498772"/>
            <a:ext cx="123537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Quick Style:</a:t>
            </a:r>
            <a:b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Subtle Effect</a:t>
            </a: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venir LT Std 55 Roman"/>
            </a:endParaRPr>
          </a:p>
        </p:txBody>
      </p:sp>
      <p:sp>
        <p:nvSpPr>
          <p:cNvPr id="76" name="Text Box 197"/>
          <p:cNvSpPr txBox="1">
            <a:spLocks noChangeArrowheads="1"/>
          </p:cNvSpPr>
          <p:nvPr/>
        </p:nvSpPr>
        <p:spPr bwMode="auto">
          <a:xfrm>
            <a:off x="2210375" y="1498772"/>
            <a:ext cx="135976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Quick Style:</a:t>
            </a:r>
            <a:b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Moderate Effect</a:t>
            </a:r>
          </a:p>
        </p:txBody>
      </p:sp>
      <p:sp>
        <p:nvSpPr>
          <p:cNvPr id="33" name="Text Box 197"/>
          <p:cNvSpPr txBox="1">
            <a:spLocks noChangeArrowheads="1"/>
          </p:cNvSpPr>
          <p:nvPr/>
        </p:nvSpPr>
        <p:spPr bwMode="auto">
          <a:xfrm>
            <a:off x="6245536" y="2054373"/>
            <a:ext cx="190397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400" b="1" kern="1200">
                <a:solidFill>
                  <a:srgbClr val="FFFFFF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DON’T APPLY EFFECTS </a:t>
            </a:r>
            <a:b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venir LT Std 55 Roman"/>
                <a:sym typeface="Wingdings"/>
              </a:rPr>
              <a:t>from the Design tab</a:t>
            </a: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venir LT Std 55 Roman"/>
            </a:endParaRPr>
          </a:p>
        </p:txBody>
      </p:sp>
      <p:pic>
        <p:nvPicPr>
          <p:cNvPr id="83" name="Picture 82" descr="QuickStyle_sn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42" y="3005925"/>
            <a:ext cx="2235259" cy="239802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245536" y="2526045"/>
            <a:ext cx="1984064" cy="2888848"/>
            <a:chOff x="-1742857" y="1389872"/>
            <a:chExt cx="2222072" cy="3235394"/>
          </a:xfrm>
        </p:grpSpPr>
        <p:pic>
          <p:nvPicPr>
            <p:cNvPr id="62" name="Picture 61" descr="Design-Effect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42857" y="1389872"/>
              <a:ext cx="2222072" cy="3235394"/>
            </a:xfrm>
            <a:prstGeom prst="rect">
              <a:avLst/>
            </a:prstGeom>
          </p:spPr>
        </p:pic>
        <p:cxnSp>
          <p:nvCxnSpPr>
            <p:cNvPr id="73" name="Straight Connector 72"/>
            <p:cNvCxnSpPr/>
            <p:nvPr/>
          </p:nvCxnSpPr>
          <p:spPr bwMode="auto">
            <a:xfrm rot="16200000" flipH="1">
              <a:off x="-1881143" y="2300494"/>
              <a:ext cx="2515978" cy="2108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 flipH="1" flipV="1">
              <a:off x="-1970905" y="2342525"/>
              <a:ext cx="2552091" cy="20126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914400" y="1524000"/>
            <a:ext cx="7162800" cy="3919728"/>
          </a:xfrm>
        </p:spPr>
        <p:txBody>
          <a:bodyPr/>
          <a:lstStyle/>
          <a:p>
            <a:r>
              <a:rPr lang="en-US" dirty="0" smtClean="0"/>
              <a:t>Author maps and build apps</a:t>
            </a:r>
          </a:p>
          <a:p>
            <a:r>
              <a:rPr lang="en-US" dirty="0" smtClean="0"/>
              <a:t>Serve your own data with hosted services</a:t>
            </a:r>
          </a:p>
          <a:p>
            <a:pPr lvl="1"/>
            <a:r>
              <a:rPr lang="en-US" dirty="0" smtClean="0"/>
              <a:t>No software or hardware to set up or install</a:t>
            </a:r>
          </a:p>
          <a:p>
            <a:r>
              <a:rPr lang="en-US" dirty="0" smtClean="0"/>
              <a:t>Ready to use content and </a:t>
            </a:r>
            <a:r>
              <a:rPr lang="en-US" dirty="0"/>
              <a:t>s</a:t>
            </a:r>
            <a:r>
              <a:rPr lang="en-US" dirty="0" smtClean="0"/>
              <a:t>ervices</a:t>
            </a:r>
          </a:p>
          <a:p>
            <a:r>
              <a:rPr lang="en-US" dirty="0" smtClean="0"/>
              <a:t>Includes web and device APIs</a:t>
            </a:r>
          </a:p>
          <a:p>
            <a:pPr lvl="1"/>
            <a:r>
              <a:rPr lang="en-US" dirty="0" smtClean="0"/>
              <a:t>Browsers, tablets, phones, desktops</a:t>
            </a:r>
          </a:p>
          <a:p>
            <a:pPr lvl="1"/>
            <a:r>
              <a:rPr lang="en-US" dirty="0" smtClean="0"/>
              <a:t>Configurable viewers and app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638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3919728"/>
          </a:xfrm>
        </p:spPr>
        <p:txBody>
          <a:bodyPr/>
          <a:lstStyle/>
          <a:p>
            <a:r>
              <a:rPr lang="en-US" dirty="0" smtClean="0"/>
              <a:t>Easy administration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Share and collaborate with groups feature</a:t>
            </a:r>
          </a:p>
          <a:p>
            <a:r>
              <a:rPr lang="en-US" dirty="0" smtClean="0"/>
              <a:t>Use services to build web maps and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638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7315200" cy="484631"/>
          </a:xfrm>
        </p:spPr>
        <p:txBody>
          <a:bodyPr/>
          <a:lstStyle/>
          <a:p>
            <a:r>
              <a:rPr lang="en-US" dirty="0" smtClean="0"/>
              <a:t>Hosted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4191000"/>
          </a:xfrm>
        </p:spPr>
        <p:txBody>
          <a:bodyPr/>
          <a:lstStyle/>
          <a:p>
            <a:r>
              <a:rPr lang="en-US" dirty="0" smtClean="0"/>
              <a:t>Publish maps</a:t>
            </a:r>
            <a:r>
              <a:rPr lang="en-US" dirty="0"/>
              <a:t> </a:t>
            </a:r>
            <a:r>
              <a:rPr lang="en-US" dirty="0" smtClean="0"/>
              <a:t>and data with no software</a:t>
            </a:r>
          </a:p>
          <a:p>
            <a:r>
              <a:rPr lang="en-US" dirty="0" smtClean="0"/>
              <a:t>Publish data as tiles or features</a:t>
            </a:r>
          </a:p>
          <a:p>
            <a:pPr lvl="1"/>
            <a:r>
              <a:rPr lang="en-US" dirty="0" smtClean="0"/>
              <a:t>Tile generator service included</a:t>
            </a:r>
          </a:p>
          <a:p>
            <a:r>
              <a:rPr lang="en-US" dirty="0" smtClean="0"/>
              <a:t>Drag and drop data to create a service</a:t>
            </a:r>
          </a:p>
          <a:p>
            <a:r>
              <a:rPr lang="en-US" dirty="0" smtClean="0"/>
              <a:t>Feature services = editing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Your data is your data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No ads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482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7672"/>
            <a:ext cx="7315200" cy="2743200"/>
          </a:xfrm>
        </p:spPr>
        <p:txBody>
          <a:bodyPr/>
          <a:lstStyle/>
          <a:p>
            <a:r>
              <a:rPr lang="en-US" dirty="0" smtClean="0"/>
              <a:t>Organizational and enterprise plans</a:t>
            </a:r>
          </a:p>
          <a:p>
            <a:pPr lvl="1"/>
            <a:r>
              <a:rPr lang="en-US" dirty="0" smtClean="0"/>
              <a:t>Named users and credits</a:t>
            </a:r>
          </a:p>
          <a:p>
            <a:r>
              <a:rPr lang="en-US" dirty="0" smtClean="0"/>
              <a:t>Available as an on-premise software product</a:t>
            </a:r>
          </a:p>
          <a:p>
            <a:pPr lvl="1"/>
            <a:r>
              <a:rPr lang="en-US" dirty="0" smtClean="0"/>
              <a:t>Portal for ArcGIS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47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Map!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56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50273_CAHINV2012_ppt-tmplt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C9769F83CB04AAB9AAD78829D3C26" ma:contentTypeVersion="" ma:contentTypeDescription="Create a new document." ma:contentTypeScope="" ma:versionID="ea236f228c1949f6bc161c1a3441853e">
  <xsd:schema xmlns:xsd="http://www.w3.org/2001/XMLSchema" xmlns:xs="http://www.w3.org/2001/XMLSchema" xmlns:p="http://schemas.microsoft.com/office/2006/metadata/properties" xmlns:ns1="http://schemas.microsoft.com/sharepoint/v3" xmlns:ns2="747695CA-BE95-49F2-97F6-28EF370A5422" targetNamespace="http://schemas.microsoft.com/office/2006/metadata/properties" ma:root="true" ma:fieldsID="d5cd47e85bc1547036c33c7dbad77043" ns1:_="" ns2:_="">
    <xsd:import namespace="http://schemas.microsoft.com/sharepoint/v3"/>
    <xsd:import namespace="747695CA-BE95-49F2-97F6-28EF370A5422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Description0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10" nillable="true" ma:displayName="Content Type ID" ma:hidden="true" ma:internalName="ContentTypeId" ma:readOnly="true">
      <xsd:simpleType>
        <xsd:restriction base="dms:Unknown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  <xsd:element name="xd_Signature" ma:index="13" nillable="true" ma:displayName="Is Signed" ma:hidden="true" ma:internalName="xd_Signature" ma:readOnly="true">
      <xsd:simpleType>
        <xsd:restriction base="dms:Boolean"/>
      </xsd:simpleType>
    </xsd:element>
    <xsd:element name="ID" ma:index="14" nillable="true" ma:displayName="ID" ma:internalName="ID" ma:readOnly="true">
      <xsd:simpleType>
        <xsd:restriction base="dms:Unknown"/>
      </xsd:simpleType>
    </xsd:element>
    <xsd:element name="Author" ma:index="17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9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0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1" nillable="true" ma:displayName="Copy Source" ma:internalName="_CopySource" ma:readOnly="true">
      <xsd:simpleType>
        <xsd:restriction base="dms:Text"/>
      </xsd:simpleType>
    </xsd:element>
    <xsd:element name="_ModerationStatus" ma:index="22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3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4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5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6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7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8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SortBehavior" ma:index="29" nillable="true" ma:displayName="Sort Type" ma:hidden="true" ma:list="Docs" ma:internalName="SortBehavior" ma:readOnly="true" ma:showField="SortBehavior">
      <xsd:simpleType>
        <xsd:restriction base="dms:Lookup"/>
      </xsd:simpleType>
    </xsd:element>
    <xsd:element name="CheckedOutUserId" ma:index="31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2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3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4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SyncClientId" ma:index="35" nillable="true" ma:displayName="Client Id" ma:hidden="true" ma:list="Docs" ma:internalName="SyncClientId" ma:readOnly="true" ma:showField="SyncClientId">
      <xsd:simpleType>
        <xsd:restriction base="dms:Lookup"/>
      </xsd:simpleType>
    </xsd:element>
    <xsd:element name="ProgId" ma:index="36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7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8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9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0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3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4" nillable="true" ma:displayName="Level" ma:hidden="true" ma:internalName="_Level" ma:readOnly="true">
      <xsd:simpleType>
        <xsd:restriction base="dms:Unknown"/>
      </xsd:simpleType>
    </xsd:element>
    <xsd:element name="_IsCurrentVersion" ma:index="55" nillable="true" ma:displayName="Is Current Version" ma:hidden="true" ma:internalName="_IsCurrentVersion" ma:readOnly="true">
      <xsd:simpleType>
        <xsd:restriction base="dms:Boolean"/>
      </xsd:simpleType>
    </xsd:element>
    <xsd:element name="ItemChildCount" ma:index="56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7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  <xsd:element name="owshiddenversion" ma:index="61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2" nillable="true" ma:displayName="UI Version" ma:hidden="true" ma:internalName="_UIVersion" ma:readOnly="true">
      <xsd:simpleType>
        <xsd:restriction base="dms:Unknown"/>
      </xsd:simpleType>
    </xsd:element>
    <xsd:element name="_UIVersionString" ma:index="63" nillable="true" ma:displayName="Version" ma:internalName="_UIVersionString" ma:readOnly="true">
      <xsd:simpleType>
        <xsd:restriction base="dms:Text"/>
      </xsd:simpleType>
    </xsd:element>
    <xsd:element name="InstanceID" ma:index="64" nillable="true" ma:displayName="Instance ID" ma:hidden="true" ma:internalName="InstanceID" ma:readOnly="true">
      <xsd:simpleType>
        <xsd:restriction base="dms:Unknown"/>
      </xsd:simpleType>
    </xsd:element>
    <xsd:element name="Order" ma:index="65" nillable="true" ma:displayName="Order" ma:hidden="true" ma:internalName="Order">
      <xsd:simpleType>
        <xsd:restriction base="dms:Number"/>
      </xsd:simpleType>
    </xsd:element>
    <xsd:element name="GUID" ma:index="66" nillable="true" ma:displayName="GUID" ma:hidden="true" ma:internalName="GUID" ma:readOnly="true">
      <xsd:simpleType>
        <xsd:restriction base="dms:Unknown"/>
      </xsd:simpleType>
    </xsd:element>
    <xsd:element name="WorkflowVersion" ma:index="67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8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9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0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71" nillable="true" ma:displayName="Document Concurrency Number" ma:hidden="true" ma:list="Docs" ma:internalName="DocConcurrencyNumber" ma:readOnly="true" ma:showField="DocConcurrencyNumber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695CA-BE95-49F2-97F6-28EF370A5422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0x0101004F1C9769F83CB04AAB9AAD78829D3C26</ContentTypeId>
    <TemplateUrl xmlns="http://schemas.microsoft.com/sharepoint/v3" xsi:nil="true"/>
    <Description0 xmlns="747695CA-BE95-49F2-97F6-28EF370A5422" xsi:nil="true"/>
    <_SourceUrl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545EA0-6A4B-406B-BD25-19B8D54AC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C608A-A22B-4961-885C-690FA788E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7695CA-BE95-49F2-97F6-28EF370A5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0D37B6-89B4-4F3C-B136-5CDE7CEC8606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747695CA-BE95-49F2-97F6-28EF370A5422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G50273_CAHINV2012_ppt-tmplt</Template>
  <TotalTime>2013</TotalTime>
  <Words>1004</Words>
  <Application>Microsoft Macintosh PowerPoint</Application>
  <PresentationFormat>On-screen Show (4:3)</PresentationFormat>
  <Paragraphs>268</Paragraphs>
  <Slides>41</Slides>
  <Notes>3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G50273_CAHINV2012_ppt-tmplt</vt:lpstr>
      <vt:lpstr>PowerPoint Presentation</vt:lpstr>
      <vt:lpstr>Create, Share, and Consume Great Maps With ArcGIS Online</vt:lpstr>
      <vt:lpstr>Creating and Sharing Great Maps</vt:lpstr>
      <vt:lpstr>ArcGIS Online</vt:lpstr>
      <vt:lpstr>ArcGIS Online</vt:lpstr>
      <vt:lpstr>ArcGIS Online</vt:lpstr>
      <vt:lpstr>Hosted Services</vt:lpstr>
      <vt:lpstr>ArcGIS Online</vt:lpstr>
      <vt:lpstr>Build a Map!</vt:lpstr>
      <vt:lpstr>Make your own maps</vt:lpstr>
      <vt:lpstr>Developer Landscape</vt:lpstr>
      <vt:lpstr>Developing With ArcGIS Online</vt:lpstr>
      <vt:lpstr>ArcGIS Online Information Model</vt:lpstr>
      <vt:lpstr>ArcGIS Online – Application Development</vt:lpstr>
      <vt:lpstr>JavaScript API Map Creation</vt:lpstr>
      <vt:lpstr>ArcGIS Online – Application Development</vt:lpstr>
      <vt:lpstr>PowerPoint Presentation</vt:lpstr>
      <vt:lpstr>The Runtime</vt:lpstr>
      <vt:lpstr>The ArcGIS Runtime Architecture</vt:lpstr>
      <vt:lpstr>ArcGIS Runtime</vt:lpstr>
      <vt:lpstr>Native Application Development Platforms</vt:lpstr>
      <vt:lpstr>Create some cool stuff!</vt:lpstr>
      <vt:lpstr>ArcGIS Runtime on the Desktop</vt:lpstr>
      <vt:lpstr>New Supported Platforms </vt:lpstr>
      <vt:lpstr>New Supported Platforms</vt:lpstr>
      <vt:lpstr>Native Runtime SDKs</vt:lpstr>
      <vt:lpstr>Easy to Start</vt:lpstr>
      <vt:lpstr>Licensing Q&amp;A</vt:lpstr>
      <vt:lpstr>Licensing Q&amp;A</vt:lpstr>
      <vt:lpstr>Thanks!!  Jeff Archer jarcher@esri.com Twitter - @vee_dubb</vt:lpstr>
      <vt:lpstr>Medical services</vt:lpstr>
      <vt:lpstr>Geomedicine—Working definitions</vt:lpstr>
      <vt:lpstr>Future of Geomedicine</vt:lpstr>
      <vt:lpstr>Sample Screen Shots Layout (preferred)</vt:lpstr>
      <vt:lpstr>Sample Screen Shots Layout</vt:lpstr>
      <vt:lpstr>PowerPoint Presentation</vt:lpstr>
      <vt:lpstr>Forestry GIS Solution</vt:lpstr>
      <vt:lpstr>“PowerPoint slides are like children: No matter how ugly they are, you’ll think they’re beautiful if they’re yours.” </vt:lpstr>
      <vt:lpstr>What experts are now saying…</vt:lpstr>
      <vt:lpstr>PowerPoint Presentation</vt:lpstr>
      <vt:lpstr>Shapes for Diagrams</vt:lpstr>
    </vt:vector>
  </TitlesOfParts>
  <Company>ESRI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Powerpoint Template</dc:title>
  <dc:creator>meli0016</dc:creator>
  <cp:lastModifiedBy>Jeff Archer</cp:lastModifiedBy>
  <cp:revision>34</cp:revision>
  <cp:lastPrinted>2011-02-10T16:43:45Z</cp:lastPrinted>
  <dcterms:created xsi:type="dcterms:W3CDTF">2011-10-24T22:48:39Z</dcterms:created>
  <dcterms:modified xsi:type="dcterms:W3CDTF">2012-04-02T20:20:54Z</dcterms:modified>
</cp:coreProperties>
</file>